
<file path=[Content_Types].xml><?xml version="1.0" encoding="utf-8"?>
<Types xmlns="http://schemas.openxmlformats.org/package/2006/content-types">
  <Default Extension="png" ContentType="image/png"/>
  <Default Extension="jfif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6" r:id="rId3"/>
    <p:sldId id="300" r:id="rId4"/>
    <p:sldId id="309" r:id="rId5"/>
    <p:sldId id="311" r:id="rId6"/>
    <p:sldId id="310" r:id="rId7"/>
    <p:sldId id="312" r:id="rId8"/>
    <p:sldId id="313" r:id="rId9"/>
    <p:sldId id="317" r:id="rId10"/>
    <p:sldId id="318" r:id="rId11"/>
    <p:sldId id="319" r:id="rId12"/>
    <p:sldId id="320" r:id="rId13"/>
    <p:sldId id="314" r:id="rId14"/>
    <p:sldId id="276" r:id="rId15"/>
    <p:sldId id="271" r:id="rId16"/>
    <p:sldId id="302" r:id="rId17"/>
    <p:sldId id="303" r:id="rId18"/>
    <p:sldId id="304" r:id="rId19"/>
    <p:sldId id="305" r:id="rId20"/>
    <p:sldId id="306" r:id="rId21"/>
    <p:sldId id="287" r:id="rId22"/>
    <p:sldId id="286" r:id="rId23"/>
    <p:sldId id="284" r:id="rId24"/>
    <p:sldId id="285" r:id="rId25"/>
    <p:sldId id="275" r:id="rId26"/>
    <p:sldId id="321" r:id="rId27"/>
    <p:sldId id="266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1776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4A7EC-0378-4953-B571-4BD71E913114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515D0-802B-46AF-9E84-CD4580D45C0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0422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9807C9-133A-40E4-8E56-B2EE1400BBD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418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455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686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3433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456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2178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07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66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207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886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195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432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2E446-1556-4999-AA81-E133AC3C1EC9}" type="datetimeFigureOut">
              <a:rPr lang="es-MX" smtClean="0"/>
              <a:t>06/06/2022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D6A36-6381-459C-9A3C-2058CA75B9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52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erenciaclacso.org/programa/foro_tematico.php?ca=6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7834216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scielo@dgb.unam.mx" TargetMode="External"/><Relationship Id="rId3" Type="http://schemas.openxmlformats.org/officeDocument/2006/relationships/hyperlink" Target="https://biblat.unam.mx/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antiagoapostol.net/biblioteca/2007-09-18_113806.jpg" TargetMode="Externa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se.dgb.unam.mx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se.dgb.unam.mx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fif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0877" t="6530" r="19737" b="15653"/>
          <a:stretch/>
        </p:blipFill>
        <p:spPr>
          <a:xfrm>
            <a:off x="1090863" y="0"/>
            <a:ext cx="9320462" cy="67216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486399" y="6352310"/>
            <a:ext cx="670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linkClick r:id="rId3"/>
              </a:rPr>
              <a:t>https://</a:t>
            </a:r>
            <a:r>
              <a:rPr lang="es-MX" dirty="0" smtClean="0">
                <a:hlinkClick r:id="rId3"/>
              </a:rPr>
              <a:t>conferenciaclacso.org/programa/foro_tematico.php?ca=64</a:t>
            </a:r>
            <a:r>
              <a:rPr lang="es-MX" dirty="0" smtClean="0"/>
              <a:t>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243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281" t="7934" r="23246" b="4113"/>
          <a:stretch/>
        </p:blipFill>
        <p:spPr>
          <a:xfrm>
            <a:off x="0" y="0"/>
            <a:ext cx="82488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A395B5F-A981-42BB-ACDC-AFA4C4CAC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30" t="78188" r="45241" b="11754"/>
          <a:stretch/>
        </p:blipFill>
        <p:spPr>
          <a:xfrm>
            <a:off x="8498667" y="2501762"/>
            <a:ext cx="1466500" cy="755378"/>
          </a:xfrm>
          <a:prstGeom prst="rect">
            <a:avLst/>
          </a:prstGeom>
        </p:spPr>
      </p:pic>
      <p:grpSp>
        <p:nvGrpSpPr>
          <p:cNvPr id="4" name="Grupo 8">
            <a:extLst>
              <a:ext uri="{FF2B5EF4-FFF2-40B4-BE49-F238E27FC236}">
                <a16:creationId xmlns:a16="http://schemas.microsoft.com/office/drawing/2014/main" id="{60CBDA54-4D47-4913-B55A-D4153C91B552}"/>
              </a:ext>
            </a:extLst>
          </p:cNvPr>
          <p:cNvGrpSpPr/>
          <p:nvPr/>
        </p:nvGrpSpPr>
        <p:grpSpPr>
          <a:xfrm>
            <a:off x="10044327" y="2398714"/>
            <a:ext cx="2007677" cy="921893"/>
            <a:chOff x="4828050" y="-1658965"/>
            <a:chExt cx="3778833" cy="1652336"/>
          </a:xfrm>
        </p:grpSpPr>
        <p:sp>
          <p:nvSpPr>
            <p:cNvPr id="5" name="Rectángulo 9">
              <a:extLst>
                <a:ext uri="{FF2B5EF4-FFF2-40B4-BE49-F238E27FC236}">
                  <a16:creationId xmlns:a16="http://schemas.microsoft.com/office/drawing/2014/main" id="{57FBDD09-4534-4226-A9D6-E2ECB53E8C2A}"/>
                </a:ext>
              </a:extLst>
            </p:cNvPr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6" name="Imagen 10">
              <a:extLst>
                <a:ext uri="{FF2B5EF4-FFF2-40B4-BE49-F238E27FC236}">
                  <a16:creationId xmlns:a16="http://schemas.microsoft.com/office/drawing/2014/main" id="{B746AEBF-E64C-4D88-A3C8-59B9370A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8941981" y="531343"/>
            <a:ext cx="2654595" cy="15696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Revista Mexicana de Física</a:t>
            </a:r>
            <a:endParaRPr lang="es-MX" sz="3200" b="1" dirty="0"/>
          </a:p>
        </p:txBody>
      </p:sp>
      <p:sp>
        <p:nvSpPr>
          <p:cNvPr id="10" name="Elipse 9"/>
          <p:cNvSpPr/>
          <p:nvPr/>
        </p:nvSpPr>
        <p:spPr>
          <a:xfrm>
            <a:off x="148857" y="2180016"/>
            <a:ext cx="499730" cy="595423"/>
          </a:xfrm>
          <a:prstGeom prst="ellipse">
            <a:avLst/>
          </a:prstGeom>
          <a:solidFill>
            <a:srgbClr val="FF0000">
              <a:alpha val="29020"/>
            </a:srgbClr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Flecha abajo 10"/>
          <p:cNvSpPr/>
          <p:nvPr/>
        </p:nvSpPr>
        <p:spPr>
          <a:xfrm rot="3862439">
            <a:off x="869845" y="1395039"/>
            <a:ext cx="582902" cy="1411928"/>
          </a:xfrm>
          <a:prstGeom prst="downArrow">
            <a:avLst/>
          </a:prstGeom>
          <a:solidFill>
            <a:srgbClr val="FF0000">
              <a:alpha val="3686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057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4298" t="7310" r="26403" b="21579"/>
          <a:stretch/>
        </p:blipFill>
        <p:spPr>
          <a:xfrm>
            <a:off x="1" y="0"/>
            <a:ext cx="8314660" cy="68580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803758" y="308768"/>
            <a:ext cx="2654595" cy="15696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Revista Mexicana de Sociología</a:t>
            </a:r>
            <a:endParaRPr lang="es-MX" sz="32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9133368" y="2147776"/>
            <a:ext cx="216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rgbClr val="7030A0"/>
                </a:solidFill>
              </a:rPr>
              <a:t>Web of </a:t>
            </a:r>
            <a:r>
              <a:rPr lang="es-MX" sz="2800" b="1" dirty="0" err="1" smtClean="0">
                <a:solidFill>
                  <a:srgbClr val="7030A0"/>
                </a:solidFill>
              </a:rPr>
              <a:t>Science</a:t>
            </a:r>
            <a:endParaRPr lang="es-MX" sz="2800" b="1" dirty="0" smtClean="0">
              <a:solidFill>
                <a:srgbClr val="7030A0"/>
              </a:solidFill>
            </a:endParaRPr>
          </a:p>
          <a:p>
            <a:pPr algn="ctr"/>
            <a:r>
              <a:rPr lang="es-MX" sz="2800" b="1" dirty="0" smtClean="0">
                <a:solidFill>
                  <a:srgbClr val="7030A0"/>
                </a:solidFill>
              </a:rPr>
              <a:t>(antes ISI)</a:t>
            </a:r>
            <a:endParaRPr lang="es-MX" sz="2800" b="1" dirty="0">
              <a:solidFill>
                <a:srgbClr val="7030A0"/>
              </a:solidFill>
            </a:endParaRPr>
          </a:p>
        </p:txBody>
      </p:sp>
      <p:sp>
        <p:nvSpPr>
          <p:cNvPr id="5" name="Elipse 4"/>
          <p:cNvSpPr/>
          <p:nvPr/>
        </p:nvSpPr>
        <p:spPr>
          <a:xfrm>
            <a:off x="1668611" y="4376370"/>
            <a:ext cx="2174361" cy="595423"/>
          </a:xfrm>
          <a:prstGeom prst="ellipse">
            <a:avLst/>
          </a:prstGeom>
          <a:solidFill>
            <a:srgbClr val="FF0000">
              <a:alpha val="29020"/>
            </a:srgbClr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Flecha abajo 5"/>
          <p:cNvSpPr/>
          <p:nvPr/>
        </p:nvSpPr>
        <p:spPr>
          <a:xfrm rot="3862439">
            <a:off x="3865879" y="3596918"/>
            <a:ext cx="582902" cy="1411928"/>
          </a:xfrm>
          <a:prstGeom prst="downArrow">
            <a:avLst/>
          </a:prstGeom>
          <a:solidFill>
            <a:srgbClr val="FF0000">
              <a:alpha val="3686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Elipse 6"/>
          <p:cNvSpPr/>
          <p:nvPr/>
        </p:nvSpPr>
        <p:spPr>
          <a:xfrm>
            <a:off x="3532853" y="5319473"/>
            <a:ext cx="2174361" cy="595423"/>
          </a:xfrm>
          <a:prstGeom prst="ellipse">
            <a:avLst/>
          </a:prstGeom>
          <a:solidFill>
            <a:srgbClr val="FF0000">
              <a:alpha val="29020"/>
            </a:srgbClr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93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5352" t="8714" r="26315" b="4269"/>
          <a:stretch/>
        </p:blipFill>
        <p:spPr>
          <a:xfrm>
            <a:off x="0" y="26640"/>
            <a:ext cx="8006316" cy="683136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803758" y="308768"/>
            <a:ext cx="2654595" cy="15696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Revista Mexicana de Sociología</a:t>
            </a:r>
            <a:endParaRPr lang="es-MX" sz="3200" b="1" dirty="0"/>
          </a:p>
        </p:txBody>
      </p:sp>
      <p:sp>
        <p:nvSpPr>
          <p:cNvPr id="6" name="Elipse 5"/>
          <p:cNvSpPr/>
          <p:nvPr/>
        </p:nvSpPr>
        <p:spPr>
          <a:xfrm>
            <a:off x="127592" y="1839433"/>
            <a:ext cx="499730" cy="595423"/>
          </a:xfrm>
          <a:prstGeom prst="ellipse">
            <a:avLst/>
          </a:prstGeom>
          <a:solidFill>
            <a:srgbClr val="FF0000">
              <a:alpha val="29020"/>
            </a:srgbClr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abajo 6"/>
          <p:cNvSpPr/>
          <p:nvPr/>
        </p:nvSpPr>
        <p:spPr>
          <a:xfrm rot="3862439">
            <a:off x="848580" y="1054456"/>
            <a:ext cx="582902" cy="1411928"/>
          </a:xfrm>
          <a:prstGeom prst="downArrow">
            <a:avLst/>
          </a:prstGeom>
          <a:solidFill>
            <a:srgbClr val="FF0000">
              <a:alpha val="3686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8" name="Grupo 8">
            <a:extLst>
              <a:ext uri="{FF2B5EF4-FFF2-40B4-BE49-F238E27FC236}">
                <a16:creationId xmlns:a16="http://schemas.microsoft.com/office/drawing/2014/main" id="{60CBDA54-4D47-4913-B55A-D4153C91B552}"/>
              </a:ext>
            </a:extLst>
          </p:cNvPr>
          <p:cNvGrpSpPr/>
          <p:nvPr/>
        </p:nvGrpSpPr>
        <p:grpSpPr>
          <a:xfrm>
            <a:off x="10044327" y="2398714"/>
            <a:ext cx="2007677" cy="921893"/>
            <a:chOff x="4828050" y="-1658965"/>
            <a:chExt cx="3778833" cy="1652336"/>
          </a:xfrm>
        </p:grpSpPr>
        <p:sp>
          <p:nvSpPr>
            <p:cNvPr id="9" name="Rectángulo 9">
              <a:extLst>
                <a:ext uri="{FF2B5EF4-FFF2-40B4-BE49-F238E27FC236}">
                  <a16:creationId xmlns:a16="http://schemas.microsoft.com/office/drawing/2014/main" id="{57FBDD09-4534-4226-A9D6-E2ECB53E8C2A}"/>
                </a:ext>
              </a:extLst>
            </p:cNvPr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" name="Imagen 10">
              <a:extLst>
                <a:ext uri="{FF2B5EF4-FFF2-40B4-BE49-F238E27FC236}">
                  <a16:creationId xmlns:a16="http://schemas.microsoft.com/office/drawing/2014/main" id="{B746AEBF-E64C-4D88-A3C8-59B9370A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498" y="-1378067"/>
              <a:ext cx="2927459" cy="1246012"/>
            </a:xfrm>
            <a:prstGeom prst="rect">
              <a:avLst/>
            </a:prstGeom>
          </p:spPr>
        </p:pic>
      </p:grp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43048" t="64620" r="43465" b="14327"/>
          <a:stretch/>
        </p:blipFill>
        <p:spPr>
          <a:xfrm>
            <a:off x="8322675" y="2117469"/>
            <a:ext cx="1771854" cy="13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33154" y="1098771"/>
            <a:ext cx="12525154" cy="1325563"/>
          </a:xfrm>
          <a:solidFill>
            <a:schemeClr val="tx1"/>
          </a:solidFill>
        </p:spPr>
        <p:txBody>
          <a:bodyPr/>
          <a:lstStyle/>
          <a:p>
            <a:r>
              <a:rPr lang="es-MX" dirty="0" smtClean="0"/>
              <a:t>    </a:t>
            </a:r>
            <a:r>
              <a:rPr lang="es-MX" sz="5400" b="1" dirty="0" err="1" smtClean="0">
                <a:solidFill>
                  <a:srgbClr val="FFC000"/>
                </a:solidFill>
              </a:rPr>
              <a:t>Publish</a:t>
            </a:r>
            <a:r>
              <a:rPr lang="es-MX" sz="5400" b="1" dirty="0" smtClean="0">
                <a:solidFill>
                  <a:srgbClr val="FFC000"/>
                </a:solidFill>
              </a:rPr>
              <a:t> </a:t>
            </a:r>
            <a:r>
              <a:rPr lang="es-MX" sz="5400" b="1" dirty="0" err="1" smtClean="0">
                <a:solidFill>
                  <a:srgbClr val="FFC000"/>
                </a:solidFill>
              </a:rPr>
              <a:t>or</a:t>
            </a:r>
            <a:r>
              <a:rPr lang="es-MX" sz="5400" b="1" dirty="0" smtClean="0">
                <a:solidFill>
                  <a:srgbClr val="FFC000"/>
                </a:solidFill>
              </a:rPr>
              <a:t> </a:t>
            </a:r>
            <a:r>
              <a:rPr lang="es-MX" sz="5400" b="1" dirty="0" err="1" smtClean="0">
                <a:solidFill>
                  <a:srgbClr val="FFC000"/>
                </a:solidFill>
              </a:rPr>
              <a:t>Perish</a:t>
            </a:r>
            <a:r>
              <a:rPr lang="es-MX" sz="5400" b="1" dirty="0" smtClean="0">
                <a:solidFill>
                  <a:srgbClr val="FFC000"/>
                </a:solidFill>
              </a:rPr>
              <a:t>…</a:t>
            </a:r>
            <a:endParaRPr lang="es-MX" sz="5400" b="1" dirty="0">
              <a:solidFill>
                <a:srgbClr val="FFC000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-202019" y="3696659"/>
            <a:ext cx="12525154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/>
              <a:t>                                      </a:t>
            </a:r>
            <a:r>
              <a:rPr lang="es-MX" sz="5400" b="1" dirty="0" smtClean="0">
                <a:solidFill>
                  <a:srgbClr val="FFC000"/>
                </a:solidFill>
              </a:rPr>
              <a:t>... </a:t>
            </a:r>
            <a:r>
              <a:rPr lang="es-MX" sz="5400" b="1" dirty="0" err="1" smtClean="0">
                <a:solidFill>
                  <a:srgbClr val="FFC000"/>
                </a:solidFill>
              </a:rPr>
              <a:t>bibliometría</a:t>
            </a:r>
            <a:r>
              <a:rPr lang="es-MX" sz="5400" b="1" dirty="0" smtClean="0">
                <a:solidFill>
                  <a:srgbClr val="FFC000"/>
                </a:solidFill>
              </a:rPr>
              <a:t> “neoliberal”</a:t>
            </a:r>
            <a:endParaRPr lang="es-MX" sz="5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0D6A230-97C5-4080-9810-76BD765C1EB1}"/>
              </a:ext>
            </a:extLst>
          </p:cNvPr>
          <p:cNvSpPr txBox="1"/>
          <p:nvPr/>
        </p:nvSpPr>
        <p:spPr>
          <a:xfrm>
            <a:off x="630500" y="1756699"/>
            <a:ext cx="4653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Indicadores de producción</a:t>
            </a:r>
            <a:br>
              <a:rPr lang="es-MX" sz="3200" b="1" dirty="0" smtClean="0"/>
            </a:br>
            <a:r>
              <a:rPr lang="es-MX" sz="3200" b="1" dirty="0" smtClean="0"/>
              <a:t>(artículos)</a:t>
            </a:r>
            <a:endParaRPr lang="es-MX" sz="32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630499" y="3285276"/>
            <a:ext cx="50366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sz="2400" dirty="0" smtClean="0"/>
              <a:t>Autor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Revista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Disciplina 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País de la revista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Institución de afiliación del autor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País de institución de afiliación del autor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Coautoría entre instituciones de autores</a:t>
            </a:r>
          </a:p>
          <a:p>
            <a:pPr marL="285750" indent="-285750">
              <a:buFontTx/>
              <a:buChar char="-"/>
            </a:pPr>
            <a:endParaRPr lang="es-MX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750637" y="2764033"/>
            <a:ext cx="5036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>
                    <a:lumMod val="50000"/>
                  </a:schemeClr>
                </a:solidFill>
              </a:rPr>
              <a:t>“número de artículos </a:t>
            </a:r>
            <a:r>
              <a:rPr lang="es-MX" b="1" dirty="0" smtClean="0">
                <a:solidFill>
                  <a:schemeClr val="bg1">
                    <a:lumMod val="50000"/>
                  </a:schemeClr>
                </a:solidFill>
              </a:rPr>
              <a:t>publicados </a:t>
            </a:r>
            <a:r>
              <a:rPr lang="es-MX" b="1" dirty="0" smtClean="0">
                <a:solidFill>
                  <a:schemeClr val="bg1">
                    <a:lumMod val="50000"/>
                  </a:schemeClr>
                </a:solidFill>
              </a:rPr>
              <a:t>por…”</a:t>
            </a:r>
            <a:endParaRPr lang="es-MX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D6A230-97C5-4080-9810-76BD765C1EB1}"/>
              </a:ext>
            </a:extLst>
          </p:cNvPr>
          <p:cNvSpPr txBox="1"/>
          <p:nvPr/>
        </p:nvSpPr>
        <p:spPr>
          <a:xfrm>
            <a:off x="6550564" y="1742853"/>
            <a:ext cx="4653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Indicadores a nivel de revista</a:t>
            </a:r>
            <a:endParaRPr lang="es-MX" sz="32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6581473" y="2764033"/>
            <a:ext cx="53765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sz="2400" dirty="0" smtClean="0"/>
              <a:t>Índice de coautoría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Modelo de elitismo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Índice de densidad de documentos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Índice de concentración temática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Tasa de autoría exógena por revista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Tasa de autoría exógena divida por país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Documentos de una revista por institución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Documentos anuales de una revista por institución</a:t>
            </a:r>
          </a:p>
          <a:p>
            <a:pPr marL="285750" indent="-285750">
              <a:buFontTx/>
              <a:buChar char="-"/>
            </a:pPr>
            <a:r>
              <a:rPr lang="es-MX" sz="2400" dirty="0" smtClean="0"/>
              <a:t>Coautoría entre países</a:t>
            </a:r>
            <a:endParaRPr lang="es-MX" sz="2400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3432B9A-B0A8-45A3-A513-715F455BDC6D}"/>
              </a:ext>
            </a:extLst>
          </p:cNvPr>
          <p:cNvGrpSpPr/>
          <p:nvPr/>
        </p:nvGrpSpPr>
        <p:grpSpPr>
          <a:xfrm>
            <a:off x="5435165" y="521171"/>
            <a:ext cx="4748218" cy="1046549"/>
            <a:chOff x="2147510" y="68148"/>
            <a:chExt cx="5741244" cy="134571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30A8A9C-5965-4423-BB56-D7AEBF389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48" t="64620" r="43465" b="14327"/>
            <a:stretch/>
          </p:blipFill>
          <p:spPr>
            <a:xfrm>
              <a:off x="2147510" y="68148"/>
              <a:ext cx="1322049" cy="106734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AA395B5F-A981-42BB-ACDC-AFA4C4CAC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430" t="78188" r="45241" b="11754"/>
            <a:stretch/>
          </p:blipFill>
          <p:spPr>
            <a:xfrm>
              <a:off x="3737900" y="68148"/>
              <a:ext cx="1773199" cy="971307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0ABB3BE-DE40-417E-A080-FE2B040FA527}"/>
                </a:ext>
              </a:extLst>
            </p:cNvPr>
            <p:cNvSpPr txBox="1"/>
            <p:nvPr/>
          </p:nvSpPr>
          <p:spPr>
            <a:xfrm>
              <a:off x="3424092" y="293343"/>
              <a:ext cx="144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4400" b="1" dirty="0"/>
                <a:t>+</a:t>
              </a:r>
            </a:p>
          </p:txBody>
        </p:sp>
        <p:grpSp>
          <p:nvGrpSpPr>
            <p:cNvPr id="12" name="Grupo 8">
              <a:extLst>
                <a:ext uri="{FF2B5EF4-FFF2-40B4-BE49-F238E27FC236}">
                  <a16:creationId xmlns:a16="http://schemas.microsoft.com/office/drawing/2014/main" id="{60CBDA54-4D47-4913-B55A-D4153C91B552}"/>
                </a:ext>
              </a:extLst>
            </p:cNvPr>
            <p:cNvGrpSpPr/>
            <p:nvPr/>
          </p:nvGrpSpPr>
          <p:grpSpPr>
            <a:xfrm>
              <a:off x="5461198" y="174015"/>
              <a:ext cx="2427556" cy="1185421"/>
              <a:chOff x="4828050" y="-1658965"/>
              <a:chExt cx="3778833" cy="1652336"/>
            </a:xfrm>
          </p:grpSpPr>
          <p:sp>
            <p:nvSpPr>
              <p:cNvPr id="14" name="Rectángulo 9">
                <a:extLst>
                  <a:ext uri="{FF2B5EF4-FFF2-40B4-BE49-F238E27FC236}">
                    <a16:creationId xmlns:a16="http://schemas.microsoft.com/office/drawing/2014/main" id="{57FBDD09-4534-4226-A9D6-E2ECB53E8C2A}"/>
                  </a:ext>
                </a:extLst>
              </p:cNvPr>
              <p:cNvSpPr/>
              <p:nvPr/>
            </p:nvSpPr>
            <p:spPr>
              <a:xfrm>
                <a:off x="4828050" y="-1658965"/>
                <a:ext cx="3778833" cy="16523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5" name="Imagen 10">
                <a:extLst>
                  <a:ext uri="{FF2B5EF4-FFF2-40B4-BE49-F238E27FC236}">
                    <a16:creationId xmlns:a16="http://schemas.microsoft.com/office/drawing/2014/main" id="{B746AEBF-E64C-4D88-A3C8-59B9370AD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3498" y="-1378067"/>
                <a:ext cx="2927459" cy="1246012"/>
              </a:xfrm>
              <a:prstGeom prst="rect">
                <a:avLst/>
              </a:prstGeom>
            </p:spPr>
          </p:pic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C06723EA-8E36-482F-8608-B6E66F74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9500" y="231131"/>
              <a:ext cx="957155" cy="1182727"/>
            </a:xfrm>
            <a:prstGeom prst="rect">
              <a:avLst/>
            </a:prstGeom>
          </p:spPr>
        </p:pic>
      </p:grpSp>
      <p:sp>
        <p:nvSpPr>
          <p:cNvPr id="3" name="CuadroTexto 2"/>
          <p:cNvSpPr txBox="1"/>
          <p:nvPr/>
        </p:nvSpPr>
        <p:spPr>
          <a:xfrm>
            <a:off x="2316914" y="672332"/>
            <a:ext cx="3593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bibliometría</a:t>
            </a:r>
            <a:endParaRPr lang="es-MX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6528548" y="4284921"/>
            <a:ext cx="5663452" cy="2573079"/>
          </a:xfrm>
          <a:prstGeom prst="rect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66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4 Marcador de contenido"/>
          <p:cNvSpPr>
            <a:spLocks noGrp="1"/>
          </p:cNvSpPr>
          <p:nvPr>
            <p:ph idx="1"/>
          </p:nvPr>
        </p:nvSpPr>
        <p:spPr>
          <a:xfrm>
            <a:off x="828869" y="373224"/>
            <a:ext cx="10515600" cy="5673110"/>
          </a:xfrm>
        </p:spPr>
        <p:txBody>
          <a:bodyPr>
            <a:normAutofit/>
          </a:bodyPr>
          <a:lstStyle/>
          <a:p>
            <a:pPr eaLnBrk="1" hangingPunct="1"/>
            <a:r>
              <a:rPr lang="es-MX" sz="3600" dirty="0" smtClean="0"/>
              <a:t>Normalización de información: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s-MX" sz="3600" i="1" dirty="0" smtClean="0"/>
              <a:t>Institución de afiliación de los autores</a:t>
            </a:r>
          </a:p>
        </p:txBody>
      </p:sp>
      <p:pic>
        <p:nvPicPr>
          <p:cNvPr id="21507" name="3 Marcador de contenido"/>
          <p:cNvPicPr>
            <a:picLocks/>
          </p:cNvPicPr>
          <p:nvPr/>
        </p:nvPicPr>
        <p:blipFill>
          <a:blip r:embed="rId2" cstate="print"/>
          <a:srcRect l="23676" t="19839" r="22522" b="66792"/>
          <a:stretch>
            <a:fillRect/>
          </a:stretch>
        </p:blipFill>
        <p:spPr bwMode="auto">
          <a:xfrm>
            <a:off x="1446245" y="2444620"/>
            <a:ext cx="9833473" cy="335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328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B29344B9-F5AB-4B65-A8B0-11E151D46415}"/>
              </a:ext>
            </a:extLst>
          </p:cNvPr>
          <p:cNvGrpSpPr/>
          <p:nvPr/>
        </p:nvGrpSpPr>
        <p:grpSpPr>
          <a:xfrm>
            <a:off x="3604469" y="0"/>
            <a:ext cx="4983061" cy="9434441"/>
            <a:chOff x="755009" y="109056"/>
            <a:chExt cx="4983061" cy="943444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6A4E121-5494-43B0-AB52-70CF08F99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51" t="6728" r="17293" b="16452"/>
            <a:stretch/>
          </p:blipFill>
          <p:spPr>
            <a:xfrm>
              <a:off x="755009" y="109056"/>
              <a:ext cx="4983061" cy="325975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EAAC41-7047-40B4-BB5E-16805398D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45" t="17370" r="17225" b="51926"/>
            <a:stretch/>
          </p:blipFill>
          <p:spPr>
            <a:xfrm>
              <a:off x="755009" y="3368809"/>
              <a:ext cx="4983061" cy="153036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33C1323-C3E4-4F02-8A7D-DFA3DCE61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83" t="26789" r="17844" b="33088"/>
            <a:stretch/>
          </p:blipFill>
          <p:spPr>
            <a:xfrm>
              <a:off x="755009" y="4899170"/>
              <a:ext cx="4983061" cy="184977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603D7FA-5B85-4990-97D8-116C9BEDA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55" t="7960" r="17276" b="25970"/>
            <a:stretch/>
          </p:blipFill>
          <p:spPr>
            <a:xfrm>
              <a:off x="755009" y="6748943"/>
              <a:ext cx="4983061" cy="2794554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5053F7-5E39-4754-BFAF-CC2A38AC754D}"/>
              </a:ext>
            </a:extLst>
          </p:cNvPr>
          <p:cNvSpPr txBox="1"/>
          <p:nvPr/>
        </p:nvSpPr>
        <p:spPr>
          <a:xfrm>
            <a:off x="276837" y="1589513"/>
            <a:ext cx="2821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Cobertura de revistas por país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23976CD-AE3F-498E-851C-7E66696864EC}"/>
              </a:ext>
            </a:extLst>
          </p:cNvPr>
          <p:cNvCxnSpPr>
            <a:cxnSpLocks/>
          </p:cNvCxnSpPr>
          <p:nvPr/>
        </p:nvCxnSpPr>
        <p:spPr>
          <a:xfrm>
            <a:off x="3174037" y="1848305"/>
            <a:ext cx="159929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24A86F-B074-4C00-B3E6-8CC3C32C30BB}"/>
              </a:ext>
            </a:extLst>
          </p:cNvPr>
          <p:cNvSpPr txBox="1"/>
          <p:nvPr/>
        </p:nvSpPr>
        <p:spPr>
          <a:xfrm>
            <a:off x="9093463" y="942840"/>
            <a:ext cx="3003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Lista de revistas por país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241AA5E-74A3-47FB-9763-FBE960B78099}"/>
              </a:ext>
            </a:extLst>
          </p:cNvPr>
          <p:cNvCxnSpPr>
            <a:cxnSpLocks/>
          </p:cNvCxnSpPr>
          <p:nvPr/>
        </p:nvCxnSpPr>
        <p:spPr>
          <a:xfrm flipH="1">
            <a:off x="8491428" y="1603404"/>
            <a:ext cx="67688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A7D635C-E8C8-41ED-948B-32AC497BE6F6}"/>
              </a:ext>
            </a:extLst>
          </p:cNvPr>
          <p:cNvSpPr txBox="1"/>
          <p:nvPr/>
        </p:nvSpPr>
        <p:spPr>
          <a:xfrm>
            <a:off x="9168313" y="2094350"/>
            <a:ext cx="30236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número de documentos indizados</a:t>
            </a:r>
          </a:p>
          <a:p>
            <a:pPr algn="ctr"/>
            <a:endParaRPr lang="es-MX" sz="2800" dirty="0">
              <a:solidFill>
                <a:srgbClr val="C00000"/>
              </a:solidFill>
            </a:endParaRP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enlace al registro</a:t>
            </a:r>
          </a:p>
          <a:p>
            <a:pPr algn="ctr"/>
            <a:endParaRPr lang="es-MX" sz="2800" dirty="0">
              <a:solidFill>
                <a:srgbClr val="C00000"/>
              </a:solidFill>
            </a:endParaRP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enlace al texto completo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9ADD6CF-2A62-4F27-AEAD-7EBF7E68E167}"/>
              </a:ext>
            </a:extLst>
          </p:cNvPr>
          <p:cNvCxnSpPr>
            <a:cxnSpLocks/>
          </p:cNvCxnSpPr>
          <p:nvPr/>
        </p:nvCxnSpPr>
        <p:spPr>
          <a:xfrm flipH="1" flipV="1">
            <a:off x="8355435" y="2585296"/>
            <a:ext cx="90795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1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B29344B9-F5AB-4B65-A8B0-11E151D46415}"/>
              </a:ext>
            </a:extLst>
          </p:cNvPr>
          <p:cNvGrpSpPr/>
          <p:nvPr/>
        </p:nvGrpSpPr>
        <p:grpSpPr>
          <a:xfrm>
            <a:off x="3604469" y="0"/>
            <a:ext cx="4983061" cy="9434441"/>
            <a:chOff x="755009" y="109056"/>
            <a:chExt cx="4983061" cy="943444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6A4E121-5494-43B0-AB52-70CF08F99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51" t="6728" r="17293" b="16452"/>
            <a:stretch/>
          </p:blipFill>
          <p:spPr>
            <a:xfrm>
              <a:off x="755009" y="109056"/>
              <a:ext cx="4983061" cy="325975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EAAC41-7047-40B4-BB5E-16805398D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45" t="17370" r="17225" b="51926"/>
            <a:stretch/>
          </p:blipFill>
          <p:spPr>
            <a:xfrm>
              <a:off x="755009" y="3368809"/>
              <a:ext cx="4983061" cy="153036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33C1323-C3E4-4F02-8A7D-DFA3DCE61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83" t="26789" r="17844" b="33088"/>
            <a:stretch/>
          </p:blipFill>
          <p:spPr>
            <a:xfrm>
              <a:off x="755009" y="4899170"/>
              <a:ext cx="4983061" cy="184977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603D7FA-5B85-4990-97D8-116C9BEDA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55" t="7960" r="17276" b="25970"/>
            <a:stretch/>
          </p:blipFill>
          <p:spPr>
            <a:xfrm>
              <a:off x="755009" y="6748943"/>
              <a:ext cx="4983061" cy="2794554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5053F7-5E39-4754-BFAF-CC2A38AC754D}"/>
              </a:ext>
            </a:extLst>
          </p:cNvPr>
          <p:cNvSpPr txBox="1"/>
          <p:nvPr/>
        </p:nvSpPr>
        <p:spPr>
          <a:xfrm>
            <a:off x="0" y="3429000"/>
            <a:ext cx="2821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Cobertura de revistas por disciplina </a:t>
            </a:r>
          </a:p>
          <a:p>
            <a:pPr algn="ctr"/>
            <a:endParaRPr lang="es-MX" sz="2800" dirty="0">
              <a:solidFill>
                <a:srgbClr val="C00000"/>
              </a:solidFill>
            </a:endParaRP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(por país)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23976CD-AE3F-498E-851C-7E66696864EC}"/>
              </a:ext>
            </a:extLst>
          </p:cNvPr>
          <p:cNvCxnSpPr>
            <a:cxnSpLocks/>
          </p:cNvCxnSpPr>
          <p:nvPr/>
        </p:nvCxnSpPr>
        <p:spPr>
          <a:xfrm>
            <a:off x="2897200" y="3687792"/>
            <a:ext cx="77717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A7D635C-E8C8-41ED-948B-32AC497BE6F6}"/>
              </a:ext>
            </a:extLst>
          </p:cNvPr>
          <p:cNvSpPr txBox="1"/>
          <p:nvPr/>
        </p:nvSpPr>
        <p:spPr>
          <a:xfrm>
            <a:off x="9168313" y="2740680"/>
            <a:ext cx="30236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número de documentos indizados</a:t>
            </a:r>
          </a:p>
          <a:p>
            <a:pPr algn="ctr"/>
            <a:endParaRPr lang="es-MX" sz="2800" dirty="0">
              <a:solidFill>
                <a:srgbClr val="C00000"/>
              </a:solidFill>
            </a:endParaRP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Por año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79ADD6CF-2A62-4F27-AEAD-7EBF7E68E167}"/>
              </a:ext>
            </a:extLst>
          </p:cNvPr>
          <p:cNvCxnSpPr>
            <a:cxnSpLocks/>
          </p:cNvCxnSpPr>
          <p:nvPr/>
        </p:nvCxnSpPr>
        <p:spPr>
          <a:xfrm flipH="1" flipV="1">
            <a:off x="8386845" y="3864065"/>
            <a:ext cx="90795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B29344B9-F5AB-4B65-A8B0-11E151D46415}"/>
              </a:ext>
            </a:extLst>
          </p:cNvPr>
          <p:cNvGrpSpPr/>
          <p:nvPr/>
        </p:nvGrpSpPr>
        <p:grpSpPr>
          <a:xfrm>
            <a:off x="3604469" y="0"/>
            <a:ext cx="4983061" cy="9434441"/>
            <a:chOff x="755009" y="109056"/>
            <a:chExt cx="4983061" cy="943444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6A4E121-5494-43B0-AB52-70CF08F99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51" t="6728" r="17293" b="16452"/>
            <a:stretch/>
          </p:blipFill>
          <p:spPr>
            <a:xfrm>
              <a:off x="755009" y="109056"/>
              <a:ext cx="4983061" cy="3259753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33EAAC41-7047-40B4-BB5E-16805398D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45" t="17370" r="17225" b="51926"/>
            <a:stretch/>
          </p:blipFill>
          <p:spPr>
            <a:xfrm>
              <a:off x="755009" y="3368809"/>
              <a:ext cx="4983061" cy="153036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33C1323-C3E4-4F02-8A7D-DFA3DCE61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83" t="26789" r="17844" b="33088"/>
            <a:stretch/>
          </p:blipFill>
          <p:spPr>
            <a:xfrm>
              <a:off x="755009" y="4899170"/>
              <a:ext cx="4983061" cy="184977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603D7FA-5B85-4990-97D8-116C9BEDA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55" t="7960" r="17276" b="25970"/>
            <a:stretch/>
          </p:blipFill>
          <p:spPr>
            <a:xfrm>
              <a:off x="755009" y="6748943"/>
              <a:ext cx="4983061" cy="2794554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5053F7-5E39-4754-BFAF-CC2A38AC754D}"/>
              </a:ext>
            </a:extLst>
          </p:cNvPr>
          <p:cNvSpPr txBox="1"/>
          <p:nvPr/>
        </p:nvSpPr>
        <p:spPr>
          <a:xfrm>
            <a:off x="370412" y="4180344"/>
            <a:ext cx="28216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Indicadores especializados</a:t>
            </a:r>
          </a:p>
          <a:p>
            <a:pPr algn="ctr"/>
            <a:endParaRPr lang="es-MX" sz="2800" dirty="0">
              <a:solidFill>
                <a:srgbClr val="C00000"/>
              </a:solidFill>
            </a:endParaRPr>
          </a:p>
          <a:p>
            <a:pPr marL="457200" indent="-457200">
              <a:buFontTx/>
              <a:buChar char="-"/>
            </a:pPr>
            <a:r>
              <a:rPr lang="es-MX" sz="2800" dirty="0">
                <a:solidFill>
                  <a:srgbClr val="C00000"/>
                </a:solidFill>
              </a:rPr>
              <a:t>Por revista</a:t>
            </a:r>
          </a:p>
          <a:p>
            <a:pPr marL="457200" indent="-457200">
              <a:buFontTx/>
              <a:buChar char="-"/>
            </a:pPr>
            <a:r>
              <a:rPr lang="es-MX" sz="2800" dirty="0">
                <a:solidFill>
                  <a:srgbClr val="C00000"/>
                </a:solidFill>
              </a:rPr>
              <a:t>Comparativo</a:t>
            </a:r>
          </a:p>
          <a:p>
            <a:pPr marL="457200" indent="-457200">
              <a:buFontTx/>
              <a:buChar char="-"/>
            </a:pPr>
            <a:r>
              <a:rPr lang="es-MX" sz="2800" dirty="0">
                <a:solidFill>
                  <a:srgbClr val="C00000"/>
                </a:solidFill>
              </a:rPr>
              <a:t>Por disciplina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23976CD-AE3F-498E-851C-7E66696864EC}"/>
              </a:ext>
            </a:extLst>
          </p:cNvPr>
          <p:cNvCxnSpPr>
            <a:cxnSpLocks/>
          </p:cNvCxnSpPr>
          <p:nvPr/>
        </p:nvCxnSpPr>
        <p:spPr>
          <a:xfrm>
            <a:off x="2827291" y="6053487"/>
            <a:ext cx="77717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B5053F7-5E39-4754-BFAF-CC2A38AC754D}"/>
              </a:ext>
            </a:extLst>
          </p:cNvPr>
          <p:cNvSpPr txBox="1"/>
          <p:nvPr/>
        </p:nvSpPr>
        <p:spPr>
          <a:xfrm>
            <a:off x="421247" y="1660058"/>
            <a:ext cx="2821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Indicadores por institución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723976CD-AE3F-498E-851C-7E66696864EC}"/>
              </a:ext>
            </a:extLst>
          </p:cNvPr>
          <p:cNvCxnSpPr>
            <a:cxnSpLocks/>
          </p:cNvCxnSpPr>
          <p:nvPr/>
        </p:nvCxnSpPr>
        <p:spPr>
          <a:xfrm>
            <a:off x="2923953" y="2137111"/>
            <a:ext cx="754944" cy="4926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6341BB52-A6DC-4814-81D8-299B3B6B3A21}"/>
              </a:ext>
            </a:extLst>
          </p:cNvPr>
          <p:cNvGrpSpPr/>
          <p:nvPr/>
        </p:nvGrpSpPr>
        <p:grpSpPr>
          <a:xfrm>
            <a:off x="3842936" y="0"/>
            <a:ext cx="4983061" cy="11550316"/>
            <a:chOff x="3604469" y="0"/>
            <a:chExt cx="4983061" cy="11550316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29344B9-F5AB-4B65-A8B0-11E151D46415}"/>
                </a:ext>
              </a:extLst>
            </p:cNvPr>
            <p:cNvGrpSpPr/>
            <p:nvPr/>
          </p:nvGrpSpPr>
          <p:grpSpPr>
            <a:xfrm>
              <a:off x="3604469" y="0"/>
              <a:ext cx="4983061" cy="9434441"/>
              <a:chOff x="755009" y="109056"/>
              <a:chExt cx="4983061" cy="9434441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96A4E121-5494-43B0-AB52-70CF08F99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51" t="6728" r="17293" b="16452"/>
              <a:stretch/>
            </p:blipFill>
            <p:spPr>
              <a:xfrm>
                <a:off x="755009" y="109056"/>
                <a:ext cx="4983061" cy="3259753"/>
              </a:xfrm>
              <a:prstGeom prst="rect">
                <a:avLst/>
              </a:prstGeom>
            </p:spPr>
          </p:pic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33EAAC41-7047-40B4-BB5E-16805398D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445" t="17370" r="17225" b="51926"/>
              <a:stretch/>
            </p:blipFill>
            <p:spPr>
              <a:xfrm>
                <a:off x="755009" y="3368809"/>
                <a:ext cx="4983061" cy="1530362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E33C1323-C3E4-4F02-8A7D-DFA3DCE61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583" t="26789" r="17844" b="33088"/>
              <a:stretch/>
            </p:blipFill>
            <p:spPr>
              <a:xfrm>
                <a:off x="755009" y="4899170"/>
                <a:ext cx="4983061" cy="1849773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7603D7FA-5B85-4990-97D8-116C9BEDAF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455" t="7960" r="17276" b="25970"/>
              <a:stretch/>
            </p:blipFill>
            <p:spPr>
              <a:xfrm>
                <a:off x="755009" y="6748943"/>
                <a:ext cx="4983061" cy="2794554"/>
              </a:xfrm>
              <a:prstGeom prst="rect">
                <a:avLst/>
              </a:prstGeom>
            </p:spPr>
          </p:pic>
        </p:grpSp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03231D2-69A6-4F05-A69B-99500312C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671" t="56083" r="26182" b="8772"/>
            <a:stretch/>
          </p:blipFill>
          <p:spPr>
            <a:xfrm>
              <a:off x="3604469" y="9433621"/>
              <a:ext cx="4983061" cy="2116695"/>
            </a:xfrm>
            <a:prstGeom prst="rect">
              <a:avLst/>
            </a:prstGeom>
          </p:spPr>
        </p:pic>
      </p:grp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AB338D2F-0156-4BAD-8738-93E194130F81}"/>
              </a:ext>
            </a:extLst>
          </p:cNvPr>
          <p:cNvCxnSpPr>
            <a:cxnSpLocks/>
          </p:cNvCxnSpPr>
          <p:nvPr/>
        </p:nvCxnSpPr>
        <p:spPr>
          <a:xfrm flipV="1">
            <a:off x="2806995" y="2724804"/>
            <a:ext cx="1945758" cy="8052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03B5DFA-A90D-40D4-BED3-364BAE447D7E}"/>
              </a:ext>
            </a:extLst>
          </p:cNvPr>
          <p:cNvSpPr txBox="1"/>
          <p:nvPr/>
        </p:nvSpPr>
        <p:spPr>
          <a:xfrm>
            <a:off x="231410" y="2858830"/>
            <a:ext cx="2821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Número de documentos y enlaces a los documentos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A82253D-AEC4-47B4-A492-87AC73F9F6BD}"/>
              </a:ext>
            </a:extLst>
          </p:cNvPr>
          <p:cNvCxnSpPr>
            <a:cxnSpLocks/>
          </p:cNvCxnSpPr>
          <p:nvPr/>
        </p:nvCxnSpPr>
        <p:spPr>
          <a:xfrm flipH="1">
            <a:off x="6251944" y="1837310"/>
            <a:ext cx="2700670" cy="11228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CD460EB-1C6B-4A2E-9F53-A6C8900EC2D0}"/>
              </a:ext>
            </a:extLst>
          </p:cNvPr>
          <p:cNvSpPr txBox="1"/>
          <p:nvPr/>
        </p:nvSpPr>
        <p:spPr>
          <a:xfrm>
            <a:off x="8750299" y="996535"/>
            <a:ext cx="2821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Autores</a:t>
            </a: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de la institución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AE514B6-F486-4F79-9382-21E4BE3E2F22}"/>
              </a:ext>
            </a:extLst>
          </p:cNvPr>
          <p:cNvSpPr txBox="1"/>
          <p:nvPr/>
        </p:nvSpPr>
        <p:spPr>
          <a:xfrm>
            <a:off x="8661958" y="2812664"/>
            <a:ext cx="2821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Instituciones coautoras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9B71E616-F33D-46FF-ACFD-ECFE09ECA98D}"/>
              </a:ext>
            </a:extLst>
          </p:cNvPr>
          <p:cNvCxnSpPr>
            <a:cxnSpLocks/>
          </p:cNvCxnSpPr>
          <p:nvPr/>
        </p:nvCxnSpPr>
        <p:spPr>
          <a:xfrm flipH="1" flipV="1">
            <a:off x="8442251" y="3158866"/>
            <a:ext cx="608297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B0B5456-2A2C-4382-A735-ACD1BD8C405A}"/>
              </a:ext>
            </a:extLst>
          </p:cNvPr>
          <p:cNvCxnSpPr>
            <a:cxnSpLocks/>
          </p:cNvCxnSpPr>
          <p:nvPr/>
        </p:nvCxnSpPr>
        <p:spPr>
          <a:xfrm>
            <a:off x="2806995" y="6270307"/>
            <a:ext cx="18394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D0E3F7-26CF-4B5C-A76C-147A0D3D10FD}"/>
              </a:ext>
            </a:extLst>
          </p:cNvPr>
          <p:cNvSpPr txBox="1"/>
          <p:nvPr/>
        </p:nvSpPr>
        <p:spPr>
          <a:xfrm>
            <a:off x="231410" y="4741305"/>
            <a:ext cx="28216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País de la revista donde publican los autores de la institución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6965498-0D72-43B7-9D51-1D3BCCFC3DD3}"/>
              </a:ext>
            </a:extLst>
          </p:cNvPr>
          <p:cNvSpPr txBox="1"/>
          <p:nvPr/>
        </p:nvSpPr>
        <p:spPr>
          <a:xfrm>
            <a:off x="9138891" y="4372710"/>
            <a:ext cx="2821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C00000"/>
                </a:solidFill>
              </a:rPr>
              <a:t>País y disciplina de las revistas </a:t>
            </a:r>
          </a:p>
          <a:p>
            <a:pPr algn="ctr"/>
            <a:r>
              <a:rPr lang="es-MX" sz="2800" dirty="0">
                <a:solidFill>
                  <a:srgbClr val="C00000"/>
                </a:solidFill>
              </a:rPr>
              <a:t>donde publican los autores de la institución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13721626-6A1E-4F2E-B40A-24CF105AF40B}"/>
              </a:ext>
            </a:extLst>
          </p:cNvPr>
          <p:cNvCxnSpPr>
            <a:cxnSpLocks/>
          </p:cNvCxnSpPr>
          <p:nvPr/>
        </p:nvCxnSpPr>
        <p:spPr>
          <a:xfrm flipH="1">
            <a:off x="8442251" y="4809899"/>
            <a:ext cx="974652" cy="4925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86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1.25E-6 -0.65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/>
      <p:bldP spid="26" grpId="0"/>
      <p:bldP spid="32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1755" t="39123" r="15789" b="22515"/>
          <a:stretch/>
        </p:blipFill>
        <p:spPr>
          <a:xfrm>
            <a:off x="3355541" y="0"/>
            <a:ext cx="5491880" cy="279132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186864" y="6300584"/>
            <a:ext cx="364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hlinkClick r:id="rId3"/>
              </a:rPr>
              <a:t>https://vimeo.com/78342160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0439" t="20409" r="20175" b="32807"/>
          <a:stretch/>
        </p:blipFill>
        <p:spPr>
          <a:xfrm>
            <a:off x="1926522" y="2600473"/>
            <a:ext cx="8349917" cy="37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AF0DFE-4DCF-43E5-A0C3-A7D618163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3" t="16635" r="18929" b="4635"/>
          <a:stretch/>
        </p:blipFill>
        <p:spPr>
          <a:xfrm>
            <a:off x="1168808" y="44804"/>
            <a:ext cx="9834471" cy="67598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AC6F3AB-57F6-4845-845D-448F1E64264A}"/>
              </a:ext>
            </a:extLst>
          </p:cNvPr>
          <p:cNvSpPr txBox="1"/>
          <p:nvPr/>
        </p:nvSpPr>
        <p:spPr>
          <a:xfrm>
            <a:off x="8107680" y="1663338"/>
            <a:ext cx="374468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Valor = 0</a:t>
            </a:r>
            <a:r>
              <a:rPr lang="es-MX" dirty="0">
                <a:solidFill>
                  <a:srgbClr val="FF0000"/>
                </a:solidFill>
              </a:rPr>
              <a:t> </a:t>
            </a:r>
          </a:p>
          <a:p>
            <a:endParaRPr lang="es-MX" sz="1100" dirty="0">
              <a:solidFill>
                <a:srgbClr val="FF0000"/>
              </a:solidFill>
            </a:endParaRPr>
          </a:p>
          <a:p>
            <a:r>
              <a:rPr lang="es-MX" dirty="0">
                <a:solidFill>
                  <a:srgbClr val="FF0000"/>
                </a:solidFill>
              </a:rPr>
              <a:t>no se publicaron artículos </a:t>
            </a:r>
            <a:r>
              <a:rPr lang="es-MX" b="1" dirty="0">
                <a:solidFill>
                  <a:srgbClr val="FF0000"/>
                </a:solidFill>
              </a:rPr>
              <a:t>extranjeros</a:t>
            </a:r>
            <a:r>
              <a:rPr lang="es-MX" dirty="0">
                <a:solidFill>
                  <a:srgbClr val="FF0000"/>
                </a:solidFill>
              </a:rPr>
              <a:t> </a:t>
            </a:r>
          </a:p>
          <a:p>
            <a:r>
              <a:rPr lang="es-MX" dirty="0">
                <a:solidFill>
                  <a:srgbClr val="FF0000"/>
                </a:solidFill>
              </a:rPr>
              <a:t>(vs </a:t>
            </a:r>
            <a:r>
              <a:rPr lang="es-MX" b="1" dirty="0">
                <a:solidFill>
                  <a:srgbClr val="FF0000"/>
                </a:solidFill>
              </a:rPr>
              <a:t>país </a:t>
            </a:r>
            <a:r>
              <a:rPr lang="es-MX" dirty="0">
                <a:solidFill>
                  <a:srgbClr val="FF0000"/>
                </a:solidFill>
              </a:rPr>
              <a:t>de </a:t>
            </a:r>
            <a:r>
              <a:rPr lang="es-MX" b="1" dirty="0">
                <a:solidFill>
                  <a:srgbClr val="FF0000"/>
                </a:solidFill>
              </a:rPr>
              <a:t>publicación</a:t>
            </a:r>
            <a:r>
              <a:rPr lang="es-MX" dirty="0">
                <a:solidFill>
                  <a:srgbClr val="FF0000"/>
                </a:solidFill>
              </a:rPr>
              <a:t> de la </a:t>
            </a:r>
            <a:r>
              <a:rPr lang="es-MX" b="1" dirty="0">
                <a:solidFill>
                  <a:srgbClr val="FF0000"/>
                </a:solidFill>
              </a:rPr>
              <a:t>revista</a:t>
            </a:r>
            <a:r>
              <a:rPr lang="es-MX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6A1315-0EFF-45B1-8255-F1F787EE2F23}"/>
              </a:ext>
            </a:extLst>
          </p:cNvPr>
          <p:cNvSpPr txBox="1"/>
          <p:nvPr/>
        </p:nvSpPr>
        <p:spPr>
          <a:xfrm>
            <a:off x="10519954" y="478525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EE.UU.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9D550D8-AFA9-4227-A61F-3FA7C69A2125}"/>
              </a:ext>
            </a:extLst>
          </p:cNvPr>
          <p:cNvSpPr txBox="1"/>
          <p:nvPr/>
        </p:nvSpPr>
        <p:spPr>
          <a:xfrm>
            <a:off x="10519954" y="505064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España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1D225C-BC09-4A63-8C3C-6EAD738FD0E3}"/>
              </a:ext>
            </a:extLst>
          </p:cNvPr>
          <p:cNvSpPr txBox="1"/>
          <p:nvPr/>
        </p:nvSpPr>
        <p:spPr>
          <a:xfrm>
            <a:off x="10519954" y="5473713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Ecuador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744632-A05A-4785-9882-19AE5D4A2D88}"/>
              </a:ext>
            </a:extLst>
          </p:cNvPr>
          <p:cNvSpPr txBox="1"/>
          <p:nvPr/>
        </p:nvSpPr>
        <p:spPr>
          <a:xfrm>
            <a:off x="10426654" y="605470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Argentina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0ADCDAD-F353-44DC-9235-D54D84E2E48F}"/>
              </a:ext>
            </a:extLst>
          </p:cNvPr>
          <p:cNvCxnSpPr/>
          <p:nvPr/>
        </p:nvCxnSpPr>
        <p:spPr>
          <a:xfrm>
            <a:off x="2506821" y="2008920"/>
            <a:ext cx="7158446" cy="1519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333A21F-EDF9-4B95-956C-8CD28C962C2F}"/>
              </a:ext>
            </a:extLst>
          </p:cNvPr>
          <p:cNvCxnSpPr/>
          <p:nvPr/>
        </p:nvCxnSpPr>
        <p:spPr>
          <a:xfrm>
            <a:off x="10154194" y="5055304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AE40D01-3BC3-4BC8-8BC8-A5419BE3F0B0}"/>
              </a:ext>
            </a:extLst>
          </p:cNvPr>
          <p:cNvCxnSpPr/>
          <p:nvPr/>
        </p:nvCxnSpPr>
        <p:spPr>
          <a:xfrm>
            <a:off x="10154194" y="5245022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8A9A35E7-76A7-48F7-84BB-C6E4900B220C}"/>
              </a:ext>
            </a:extLst>
          </p:cNvPr>
          <p:cNvCxnSpPr/>
          <p:nvPr/>
        </p:nvCxnSpPr>
        <p:spPr>
          <a:xfrm>
            <a:off x="10154194" y="5670452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586D170-B6DB-4967-A9D8-26BCCE4FC090}"/>
              </a:ext>
            </a:extLst>
          </p:cNvPr>
          <p:cNvCxnSpPr/>
          <p:nvPr/>
        </p:nvCxnSpPr>
        <p:spPr>
          <a:xfrm>
            <a:off x="10154194" y="6239983"/>
            <a:ext cx="3657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64B2F99-A164-4BFD-81A1-335F5CF3AB79}"/>
              </a:ext>
            </a:extLst>
          </p:cNvPr>
          <p:cNvSpPr txBox="1"/>
          <p:nvPr/>
        </p:nvSpPr>
        <p:spPr>
          <a:xfrm>
            <a:off x="9851878" y="3313285"/>
            <a:ext cx="16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Proporción: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0FA8360-EEA8-4C7B-B48D-256D0BB50C9C}"/>
              </a:ext>
            </a:extLst>
          </p:cNvPr>
          <p:cNvSpPr txBox="1"/>
          <p:nvPr/>
        </p:nvSpPr>
        <p:spPr>
          <a:xfrm>
            <a:off x="9841616" y="3629505"/>
            <a:ext cx="232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Autores totales              / Autores extranjeros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7CBED6D-3A96-4B44-884C-2D5B312BBD97}"/>
              </a:ext>
            </a:extLst>
          </p:cNvPr>
          <p:cNvSpPr txBox="1"/>
          <p:nvPr/>
        </p:nvSpPr>
        <p:spPr>
          <a:xfrm>
            <a:off x="9492343" y="4224069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(vs país institución autor)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23AF3DD-8F93-4B6D-A84A-2513038D0DBA}"/>
              </a:ext>
            </a:extLst>
          </p:cNvPr>
          <p:cNvSpPr txBox="1"/>
          <p:nvPr/>
        </p:nvSpPr>
        <p:spPr>
          <a:xfrm>
            <a:off x="6331131" y="388893"/>
            <a:ext cx="3648892" cy="584775"/>
          </a:xfrm>
          <a:prstGeom prst="rect">
            <a:avLst/>
          </a:prstGeom>
          <a:solidFill>
            <a:srgbClr val="FFC000"/>
          </a:solidFill>
          <a:effectLst>
            <a:outerShdw blurRad="50800" dist="2413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FF0000"/>
                </a:solidFill>
              </a:rPr>
              <a:t>internacionalización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994B485-45B6-4BB8-8F0E-5B8B40484BF4}"/>
              </a:ext>
            </a:extLst>
          </p:cNvPr>
          <p:cNvSpPr txBox="1"/>
          <p:nvPr/>
        </p:nvSpPr>
        <p:spPr>
          <a:xfrm>
            <a:off x="3383280" y="314863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Uruguay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C7BCA6-7153-49D7-B906-D59EB953CE50}"/>
              </a:ext>
            </a:extLst>
          </p:cNvPr>
          <p:cNvCxnSpPr>
            <a:cxnSpLocks/>
          </p:cNvCxnSpPr>
          <p:nvPr/>
        </p:nvCxnSpPr>
        <p:spPr>
          <a:xfrm>
            <a:off x="4333444" y="3333912"/>
            <a:ext cx="548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3E5F50D-55C1-4DAF-9F14-A488210817C3}"/>
              </a:ext>
            </a:extLst>
          </p:cNvPr>
          <p:cNvSpPr txBox="1"/>
          <p:nvPr/>
        </p:nvSpPr>
        <p:spPr>
          <a:xfrm>
            <a:off x="4123509" y="490165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Nicaragua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D724C5C-8D4C-4BFC-912E-6CDE47B7B8A6}"/>
              </a:ext>
            </a:extLst>
          </p:cNvPr>
          <p:cNvCxnSpPr>
            <a:cxnSpLocks/>
          </p:cNvCxnSpPr>
          <p:nvPr/>
        </p:nvCxnSpPr>
        <p:spPr>
          <a:xfrm>
            <a:off x="4526745" y="5191621"/>
            <a:ext cx="355339" cy="2543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B7FF042-F7AF-4B03-9C35-2AB4E973DD1D}"/>
              </a:ext>
            </a:extLst>
          </p:cNvPr>
          <p:cNvSpPr txBox="1"/>
          <p:nvPr/>
        </p:nvSpPr>
        <p:spPr>
          <a:xfrm>
            <a:off x="4075611" y="6256085"/>
            <a:ext cx="90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España</a:t>
            </a:r>
          </a:p>
        </p:txBody>
      </p: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03B152C2-7F36-47B9-A0AE-B6D181D0EC1F}"/>
              </a:ext>
            </a:extLst>
          </p:cNvPr>
          <p:cNvCxnSpPr>
            <a:cxnSpLocks/>
          </p:cNvCxnSpPr>
          <p:nvPr/>
        </p:nvCxnSpPr>
        <p:spPr>
          <a:xfrm flipV="1">
            <a:off x="4481787" y="6258991"/>
            <a:ext cx="222627" cy="671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11F6B06-9185-44E8-BDEC-76107AC4A092}"/>
              </a:ext>
            </a:extLst>
          </p:cNvPr>
          <p:cNvSpPr txBox="1"/>
          <p:nvPr/>
        </p:nvSpPr>
        <p:spPr>
          <a:xfrm>
            <a:off x="4221164" y="5630421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EUA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387D956-73E5-43CD-B3AE-765448F4FF7B}"/>
              </a:ext>
            </a:extLst>
          </p:cNvPr>
          <p:cNvCxnSpPr>
            <a:cxnSpLocks/>
          </p:cNvCxnSpPr>
          <p:nvPr/>
        </p:nvCxnSpPr>
        <p:spPr>
          <a:xfrm flipH="1" flipV="1">
            <a:off x="4481787" y="5956813"/>
            <a:ext cx="222627" cy="1238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798C567-3BC8-4CD8-98AD-2DD38A6DBB87}"/>
              </a:ext>
            </a:extLst>
          </p:cNvPr>
          <p:cNvSpPr txBox="1"/>
          <p:nvPr/>
        </p:nvSpPr>
        <p:spPr>
          <a:xfrm>
            <a:off x="4093029" y="653061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Cuba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62A3C03-3F24-4743-9DB0-606BA49563AA}"/>
              </a:ext>
            </a:extLst>
          </p:cNvPr>
          <p:cNvCxnSpPr>
            <a:cxnSpLocks/>
          </p:cNvCxnSpPr>
          <p:nvPr/>
        </p:nvCxnSpPr>
        <p:spPr>
          <a:xfrm flipV="1">
            <a:off x="4651640" y="6516765"/>
            <a:ext cx="105547" cy="1010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0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20" grpId="0"/>
      <p:bldP spid="21" grpId="0"/>
      <p:bldP spid="22" grpId="0"/>
      <p:bldP spid="23" grpId="0" animBg="1"/>
      <p:bldP spid="24" grpId="0"/>
      <p:bldP spid="26" grpId="0"/>
      <p:bldP spid="28" grpId="0"/>
      <p:bldP spid="30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4C62FC-1623-42B1-9546-A794AE92E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5" t="6567" r="18732" b="12836"/>
          <a:stretch/>
        </p:blipFill>
        <p:spPr>
          <a:xfrm>
            <a:off x="198295" y="395784"/>
            <a:ext cx="9205011" cy="64387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E832C4-5D6A-42AB-BCF9-7A75593CF9EB}"/>
              </a:ext>
            </a:extLst>
          </p:cNvPr>
          <p:cNvSpPr txBox="1"/>
          <p:nvPr/>
        </p:nvSpPr>
        <p:spPr>
          <a:xfrm>
            <a:off x="9535886" y="287629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Portugal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F243688-9840-44D9-91E5-6E6C89F8246F}"/>
              </a:ext>
            </a:extLst>
          </p:cNvPr>
          <p:cNvCxnSpPr>
            <a:cxnSpLocks/>
          </p:cNvCxnSpPr>
          <p:nvPr/>
        </p:nvCxnSpPr>
        <p:spPr>
          <a:xfrm flipV="1">
            <a:off x="8681185" y="3143794"/>
            <a:ext cx="941786" cy="2567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9304CB4-6920-4CBC-A6BC-C1D0AFA5D327}"/>
              </a:ext>
            </a:extLst>
          </p:cNvPr>
          <p:cNvSpPr txBox="1"/>
          <p:nvPr/>
        </p:nvSpPr>
        <p:spPr>
          <a:xfrm>
            <a:off x="9622971" y="3215926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Perú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E38CEE1-4C6D-481B-A567-8BEB1235F513}"/>
              </a:ext>
            </a:extLst>
          </p:cNvPr>
          <p:cNvCxnSpPr>
            <a:cxnSpLocks/>
          </p:cNvCxnSpPr>
          <p:nvPr/>
        </p:nvCxnSpPr>
        <p:spPr>
          <a:xfrm flipV="1">
            <a:off x="8681185" y="3483428"/>
            <a:ext cx="1028871" cy="296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98D72F6-EC93-48F0-8073-E5F31F1D4F3C}"/>
              </a:ext>
            </a:extLst>
          </p:cNvPr>
          <p:cNvSpPr txBox="1"/>
          <p:nvPr/>
        </p:nvSpPr>
        <p:spPr>
          <a:xfrm>
            <a:off x="9710056" y="3441957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México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4BB2FA0-F9E4-4602-BE61-1C72580FF24D}"/>
              </a:ext>
            </a:extLst>
          </p:cNvPr>
          <p:cNvCxnSpPr>
            <a:cxnSpLocks/>
          </p:cNvCxnSpPr>
          <p:nvPr/>
        </p:nvCxnSpPr>
        <p:spPr>
          <a:xfrm>
            <a:off x="8681185" y="3668094"/>
            <a:ext cx="1115956" cy="41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D07D6F5-4728-422F-A818-814E92AA7005}"/>
              </a:ext>
            </a:extLst>
          </p:cNvPr>
          <p:cNvSpPr txBox="1"/>
          <p:nvPr/>
        </p:nvSpPr>
        <p:spPr>
          <a:xfrm>
            <a:off x="9710056" y="373312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EE.UU.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36216A8-42CA-4E1A-BB08-7862746FAE71}"/>
              </a:ext>
            </a:extLst>
          </p:cNvPr>
          <p:cNvCxnSpPr>
            <a:cxnSpLocks/>
          </p:cNvCxnSpPr>
          <p:nvPr/>
        </p:nvCxnSpPr>
        <p:spPr>
          <a:xfrm>
            <a:off x="8681185" y="3836224"/>
            <a:ext cx="1115956" cy="1110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84A8490-282D-4714-8EEF-FD7319907A91}"/>
              </a:ext>
            </a:extLst>
          </p:cNvPr>
          <p:cNvSpPr txBox="1"/>
          <p:nvPr/>
        </p:nvSpPr>
        <p:spPr>
          <a:xfrm>
            <a:off x="9797141" y="4065648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Ecuador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0364FA4-EF5A-4517-983A-43CBAF5D8760}"/>
              </a:ext>
            </a:extLst>
          </p:cNvPr>
          <p:cNvCxnSpPr>
            <a:cxnSpLocks/>
          </p:cNvCxnSpPr>
          <p:nvPr/>
        </p:nvCxnSpPr>
        <p:spPr>
          <a:xfrm>
            <a:off x="8681185" y="4126113"/>
            <a:ext cx="1203041" cy="1536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C72FB81-6815-488B-B5FF-203776B9BE66}"/>
              </a:ext>
            </a:extLst>
          </p:cNvPr>
          <p:cNvSpPr txBox="1"/>
          <p:nvPr/>
        </p:nvSpPr>
        <p:spPr>
          <a:xfrm>
            <a:off x="9797141" y="458284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Chile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B958751-92B2-46C6-832A-CAE50102E77F}"/>
              </a:ext>
            </a:extLst>
          </p:cNvPr>
          <p:cNvCxnSpPr>
            <a:cxnSpLocks/>
          </p:cNvCxnSpPr>
          <p:nvPr/>
        </p:nvCxnSpPr>
        <p:spPr>
          <a:xfrm>
            <a:off x="8743406" y="4767508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0E94F24-F03F-41B8-8D21-8054DD64B646}"/>
              </a:ext>
            </a:extLst>
          </p:cNvPr>
          <p:cNvSpPr txBox="1"/>
          <p:nvPr/>
        </p:nvSpPr>
        <p:spPr>
          <a:xfrm>
            <a:off x="9734920" y="5136840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Brasil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1452162-F9AA-469A-BDA6-36AF61BCB806}"/>
              </a:ext>
            </a:extLst>
          </p:cNvPr>
          <p:cNvCxnSpPr>
            <a:cxnSpLocks/>
          </p:cNvCxnSpPr>
          <p:nvPr/>
        </p:nvCxnSpPr>
        <p:spPr>
          <a:xfrm>
            <a:off x="8681185" y="5321506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FECE573-D1B5-4B95-A6AA-00AE0CC35110}"/>
              </a:ext>
            </a:extLst>
          </p:cNvPr>
          <p:cNvSpPr txBox="1"/>
          <p:nvPr/>
        </p:nvSpPr>
        <p:spPr>
          <a:xfrm>
            <a:off x="9734920" y="5506172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Bolivia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B1CE97C-C188-402C-9F3F-FD46554A1D30}"/>
              </a:ext>
            </a:extLst>
          </p:cNvPr>
          <p:cNvCxnSpPr>
            <a:cxnSpLocks/>
          </p:cNvCxnSpPr>
          <p:nvPr/>
        </p:nvCxnSpPr>
        <p:spPr>
          <a:xfrm>
            <a:off x="8681185" y="5690838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A3FE62F-206C-4772-9FB1-C2854E6DFE03}"/>
              </a:ext>
            </a:extLst>
          </p:cNvPr>
          <p:cNvSpPr txBox="1"/>
          <p:nvPr/>
        </p:nvSpPr>
        <p:spPr>
          <a:xfrm>
            <a:off x="9710056" y="5963936"/>
            <a:ext cx="11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 Argentina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D5DA9AF0-7A10-4DCB-883B-E6DE9A63BC2E}"/>
              </a:ext>
            </a:extLst>
          </p:cNvPr>
          <p:cNvCxnSpPr>
            <a:cxnSpLocks/>
          </p:cNvCxnSpPr>
          <p:nvPr/>
        </p:nvCxnSpPr>
        <p:spPr>
          <a:xfrm>
            <a:off x="8656321" y="6148602"/>
            <a:ext cx="1140820" cy="2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01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6" grpId="0"/>
      <p:bldP spid="19" grpId="0"/>
      <p:bldP spid="22" grpId="0"/>
      <p:bldP spid="25" grpId="0"/>
      <p:bldP spid="27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F4006B-F27B-4930-B19B-75F3596D5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4" t="6731" r="17429" b="9079"/>
          <a:stretch/>
        </p:blipFill>
        <p:spPr>
          <a:xfrm>
            <a:off x="1698710" y="461554"/>
            <a:ext cx="8960581" cy="60176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3A9DCAC-359F-4DCC-8ED2-1282B56B60C2}"/>
              </a:ext>
            </a:extLst>
          </p:cNvPr>
          <p:cNvSpPr txBox="1"/>
          <p:nvPr/>
        </p:nvSpPr>
        <p:spPr>
          <a:xfrm>
            <a:off x="9814560" y="2455817"/>
            <a:ext cx="2220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0000"/>
                </a:solidFill>
              </a:rPr>
              <a:t>autores de </a:t>
            </a:r>
            <a:br>
              <a:rPr lang="es-MX" sz="2400" dirty="0">
                <a:solidFill>
                  <a:srgbClr val="FF0000"/>
                </a:solidFill>
              </a:rPr>
            </a:br>
            <a:r>
              <a:rPr lang="es-MX" sz="2400" b="1" dirty="0">
                <a:solidFill>
                  <a:srgbClr val="FF0000"/>
                </a:solidFill>
              </a:rPr>
              <a:t>57</a:t>
            </a:r>
            <a:r>
              <a:rPr lang="es-MX" sz="2400" dirty="0">
                <a:solidFill>
                  <a:srgbClr val="FF0000"/>
                </a:solidFill>
              </a:rPr>
              <a:t> instituciones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9D4C8C-843B-4BAC-A08E-D2E61138110E}"/>
              </a:ext>
            </a:extLst>
          </p:cNvPr>
          <p:cNvSpPr txBox="1"/>
          <p:nvPr/>
        </p:nvSpPr>
        <p:spPr>
          <a:xfrm>
            <a:off x="9736183" y="3884806"/>
            <a:ext cx="2299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</a:rPr>
              <a:t>34</a:t>
            </a:r>
            <a:r>
              <a:rPr lang="es-MX" sz="2400" dirty="0">
                <a:solidFill>
                  <a:srgbClr val="FF0000"/>
                </a:solidFill>
              </a:rPr>
              <a:t> instituciones diferentes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F51AA5B-C602-4B1B-B1D3-767D902DD8C6}"/>
              </a:ext>
            </a:extLst>
          </p:cNvPr>
          <p:cNvCxnSpPr>
            <a:cxnSpLocks/>
          </p:cNvCxnSpPr>
          <p:nvPr/>
        </p:nvCxnSpPr>
        <p:spPr>
          <a:xfrm flipV="1">
            <a:off x="3257006" y="2560321"/>
            <a:ext cx="5817325" cy="1976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5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1D9781-54E5-4DA9-A8ED-60FC213D4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6" t="6604" r="17500" b="11365"/>
          <a:stretch/>
        </p:blipFill>
        <p:spPr>
          <a:xfrm>
            <a:off x="1471749" y="191588"/>
            <a:ext cx="9562011" cy="65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B70F53-5B95-4134-8305-84D9A8911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6" t="15123" r="17276" b="4080"/>
          <a:stretch/>
        </p:blipFill>
        <p:spPr>
          <a:xfrm>
            <a:off x="1225979" y="177422"/>
            <a:ext cx="978776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968" t="7778" r="44565" b="4444"/>
          <a:stretch/>
        </p:blipFill>
        <p:spPr>
          <a:xfrm>
            <a:off x="1209794" y="0"/>
            <a:ext cx="9896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807" t="6998" r="23596" b="8948"/>
          <a:stretch/>
        </p:blipFill>
        <p:spPr>
          <a:xfrm>
            <a:off x="2165684" y="1"/>
            <a:ext cx="7972928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81807" y="646331"/>
            <a:ext cx="2261937" cy="646331"/>
          </a:xfrm>
          <a:prstGeom prst="rect">
            <a:avLst/>
          </a:prstGeom>
          <a:solidFill>
            <a:schemeClr val="accent4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err="1" smtClean="0"/>
              <a:t>Almetrics</a:t>
            </a:r>
            <a:endParaRPr lang="es-MX" sz="36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176336" y="1435768"/>
            <a:ext cx="2422733" cy="646331"/>
          </a:xfrm>
          <a:prstGeom prst="rect">
            <a:avLst/>
          </a:prstGeom>
          <a:solidFill>
            <a:srgbClr val="FF0000"/>
          </a:solidFill>
          <a:effectLst>
            <a:outerShdw blurRad="50800" dist="1524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err="1" smtClean="0">
                <a:solidFill>
                  <a:schemeClr val="bg1">
                    <a:lumMod val="95000"/>
                  </a:schemeClr>
                </a:solidFill>
              </a:rPr>
              <a:t>Dimensions</a:t>
            </a:r>
            <a:endParaRPr lang="es-MX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657474" y="1435768"/>
            <a:ext cx="2422733" cy="646331"/>
          </a:xfrm>
          <a:prstGeom prst="rect">
            <a:avLst/>
          </a:prstGeom>
          <a:solidFill>
            <a:srgbClr val="FF000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err="1" smtClean="0">
                <a:solidFill>
                  <a:schemeClr val="bg1">
                    <a:lumMod val="95000"/>
                  </a:schemeClr>
                </a:solidFill>
              </a:rPr>
              <a:t>scite</a:t>
            </a:r>
            <a:endParaRPr lang="es-MX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riángulo isósceles 8"/>
          <p:cNvSpPr/>
          <p:nvPr/>
        </p:nvSpPr>
        <p:spPr>
          <a:xfrm rot="5400000">
            <a:off x="2754275" y="752928"/>
            <a:ext cx="385011" cy="433137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4468100" y="-41156"/>
            <a:ext cx="2261937" cy="646331"/>
          </a:xfrm>
          <a:prstGeom prst="rect">
            <a:avLst/>
          </a:prstGeom>
          <a:solidFill>
            <a:schemeClr val="accent4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 err="1" smtClean="0"/>
              <a:t>PlumX</a:t>
            </a:r>
            <a:endParaRPr lang="es-MX" sz="3600" b="1" dirty="0"/>
          </a:p>
        </p:txBody>
      </p:sp>
      <p:sp>
        <p:nvSpPr>
          <p:cNvPr id="11" name="Triángulo isósceles 10"/>
          <p:cNvSpPr/>
          <p:nvPr/>
        </p:nvSpPr>
        <p:spPr>
          <a:xfrm rot="10800000">
            <a:off x="4953654" y="444118"/>
            <a:ext cx="385011" cy="433137"/>
          </a:xfrm>
          <a:prstGeom prst="triangle">
            <a:avLst/>
          </a:prstGeom>
          <a:solidFill>
            <a:srgbClr val="FFC000"/>
          </a:solid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riángulo isósceles 11"/>
          <p:cNvSpPr/>
          <p:nvPr/>
        </p:nvSpPr>
        <p:spPr>
          <a:xfrm>
            <a:off x="4134081" y="1121896"/>
            <a:ext cx="385011" cy="433137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riángulo isósceles 12"/>
          <p:cNvSpPr/>
          <p:nvPr/>
        </p:nvSpPr>
        <p:spPr>
          <a:xfrm>
            <a:off x="7676334" y="1198621"/>
            <a:ext cx="385011" cy="433137"/>
          </a:xfrm>
          <a:prstGeom prst="triangle">
            <a:avLst/>
          </a:prstGeom>
          <a:solidFill>
            <a:srgbClr val="FF0000"/>
          </a:solid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3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846" t="5655" r="18109" b="71658"/>
          <a:stretch/>
        </p:blipFill>
        <p:spPr>
          <a:xfrm>
            <a:off x="0" y="1787857"/>
            <a:ext cx="12078269" cy="233376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86602" y="450377"/>
            <a:ext cx="81769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Disponible en 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</a:t>
            </a:r>
            <a:r>
              <a:rPr lang="es-MX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biblat.unam.mx</a:t>
            </a:r>
            <a:endParaRPr lang="es-MX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MX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echa a la derecha con bandas 5"/>
          <p:cNvSpPr/>
          <p:nvPr/>
        </p:nvSpPr>
        <p:spPr>
          <a:xfrm rot="5400000">
            <a:off x="10066600" y="-2238231"/>
            <a:ext cx="2176340" cy="2074459"/>
          </a:xfrm>
          <a:prstGeom prst="stripedRightArrow">
            <a:avLst/>
          </a:prstGeom>
          <a:solidFill>
            <a:srgbClr val="FFFF00"/>
          </a:solidFill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178" y="5031616"/>
            <a:ext cx="1660536" cy="16003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oto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32" y="4989093"/>
            <a:ext cx="1638760" cy="17025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/>
          <a:srcRect l="49138" t="61264" r="33847" b="17562"/>
          <a:stretch/>
        </p:blipFill>
        <p:spPr>
          <a:xfrm>
            <a:off x="7858400" y="5133526"/>
            <a:ext cx="1817590" cy="14136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Grupo 9"/>
          <p:cNvGrpSpPr/>
          <p:nvPr/>
        </p:nvGrpSpPr>
        <p:grpSpPr>
          <a:xfrm>
            <a:off x="9771352" y="5133526"/>
            <a:ext cx="2420648" cy="1235122"/>
            <a:chOff x="4828050" y="-1658965"/>
            <a:chExt cx="3778833" cy="1652336"/>
          </a:xfrm>
        </p:grpSpPr>
        <p:sp>
          <p:nvSpPr>
            <p:cNvPr id="11" name="Rectángulo 10"/>
            <p:cNvSpPr/>
            <p:nvPr/>
          </p:nvSpPr>
          <p:spPr>
            <a:xfrm>
              <a:off x="4828050" y="-1658965"/>
              <a:ext cx="3778833" cy="1652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36" y="-1448227"/>
              <a:ext cx="2927459" cy="1246013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Rectángulo 12"/>
          <p:cNvSpPr/>
          <p:nvPr/>
        </p:nvSpPr>
        <p:spPr>
          <a:xfrm>
            <a:off x="273009" y="5491313"/>
            <a:ext cx="34665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/>
              <a:t>Antonio Sánchez Pereyra</a:t>
            </a:r>
          </a:p>
          <a:p>
            <a:r>
              <a:rPr lang="es-MX" dirty="0"/>
              <a:t>Dirección General de </a:t>
            </a:r>
            <a:r>
              <a:rPr lang="es-MX" dirty="0" smtClean="0"/>
              <a:t>Bibliotecas</a:t>
            </a:r>
            <a:br>
              <a:rPr lang="es-MX" dirty="0" smtClean="0"/>
            </a:br>
            <a:r>
              <a:rPr lang="es-MX" dirty="0" smtClean="0"/>
              <a:t>y Servicios Digitales de Información </a:t>
            </a:r>
            <a:r>
              <a:rPr lang="es-MX" dirty="0" smtClean="0">
                <a:hlinkClick r:id="rId8"/>
              </a:rPr>
              <a:t>biblat@dgb.unam.mx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3961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00143 0.397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1222901" y="3804"/>
            <a:ext cx="1718213" cy="1508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44430" t="78188" r="45241" b="11754"/>
          <a:stretch/>
        </p:blipFill>
        <p:spPr>
          <a:xfrm>
            <a:off x="4119418" y="139557"/>
            <a:ext cx="2506380" cy="13729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298" t="11053" r="75241" b="71521"/>
          <a:stretch/>
        </p:blipFill>
        <p:spPr>
          <a:xfrm>
            <a:off x="7552602" y="91477"/>
            <a:ext cx="2865630" cy="137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297773" y="463942"/>
            <a:ext cx="414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/>
              <a:t>+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808671" y="553802"/>
            <a:ext cx="44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/>
              <a:t>=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FD0AEE-7AAB-422F-9261-A12298488AC5}"/>
              </a:ext>
            </a:extLst>
          </p:cNvPr>
          <p:cNvSpPr txBox="1"/>
          <p:nvPr/>
        </p:nvSpPr>
        <p:spPr>
          <a:xfrm>
            <a:off x="1536093" y="1600575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1975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9DB2F80-934E-4252-96A3-A2594D616A08}"/>
              </a:ext>
            </a:extLst>
          </p:cNvPr>
          <p:cNvSpPr txBox="1"/>
          <p:nvPr/>
        </p:nvSpPr>
        <p:spPr>
          <a:xfrm>
            <a:off x="4714309" y="1600575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1978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A42FE17-80C7-4861-B23D-2662F1A6927D}"/>
              </a:ext>
            </a:extLst>
          </p:cNvPr>
          <p:cNvSpPr txBox="1"/>
          <p:nvPr/>
        </p:nvSpPr>
        <p:spPr>
          <a:xfrm>
            <a:off x="8282906" y="1553268"/>
            <a:ext cx="140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2008</a:t>
            </a:r>
          </a:p>
        </p:txBody>
      </p:sp>
      <p:pic>
        <p:nvPicPr>
          <p:cNvPr id="30" name="21 Imagen" descr="PORT CLASE.jpg">
            <a:extLst>
              <a:ext uri="{FF2B5EF4-FFF2-40B4-BE49-F238E27FC236}">
                <a16:creationId xmlns:a16="http://schemas.microsoft.com/office/drawing/2014/main" id="{A38C440C-5775-4996-8B42-5F99243114C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50089" y="2235578"/>
            <a:ext cx="1177027" cy="1552457"/>
          </a:xfrm>
          <a:prstGeom prst="rect">
            <a:avLst/>
          </a:prstGeom>
          <a:ln>
            <a:noFill/>
          </a:ln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1" name="26 Imagen" descr="PORT PERIODICA.jpg">
            <a:extLst>
              <a:ext uri="{FF2B5EF4-FFF2-40B4-BE49-F238E27FC236}">
                <a16:creationId xmlns:a16="http://schemas.microsoft.com/office/drawing/2014/main" id="{53E32291-59B8-4C08-ABAD-0EA0E34B3C4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2170" y="2176503"/>
            <a:ext cx="1309297" cy="1670606"/>
          </a:xfrm>
          <a:prstGeom prst="rect">
            <a:avLst/>
          </a:prstGeom>
          <a:effectLst>
            <a:outerShdw blurRad="50800" dist="1270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4F06842-A6C6-4A48-AB22-0DC5E59F64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11" y="5494688"/>
            <a:ext cx="1320587" cy="134150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C05E4D2-79A7-45A1-876B-F7A2D64674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5416" y="5259973"/>
            <a:ext cx="3184828" cy="1249505"/>
          </a:xfrm>
          <a:prstGeom prst="rect">
            <a:avLst/>
          </a:prstGeom>
        </p:spPr>
      </p:pic>
      <p:sp>
        <p:nvSpPr>
          <p:cNvPr id="39" name="120 CuadroTexto">
            <a:extLst>
              <a:ext uri="{FF2B5EF4-FFF2-40B4-BE49-F238E27FC236}">
                <a16:creationId xmlns:a16="http://schemas.microsoft.com/office/drawing/2014/main" id="{A51F7C8E-E864-4C89-8A32-11DF7591209C}"/>
              </a:ext>
            </a:extLst>
          </p:cNvPr>
          <p:cNvSpPr txBox="1"/>
          <p:nvPr/>
        </p:nvSpPr>
        <p:spPr>
          <a:xfrm>
            <a:off x="2332001" y="4345049"/>
            <a:ext cx="2334670" cy="830997"/>
          </a:xfrm>
          <a:prstGeom prst="rect">
            <a:avLst/>
          </a:prstGeom>
          <a:solidFill>
            <a:srgbClr val="002060"/>
          </a:solidFill>
          <a:effectLst>
            <a:outerShdw blurRad="50800" dist="1397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En línea </a:t>
            </a:r>
          </a:p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SECOBI – CONACYT</a:t>
            </a:r>
          </a:p>
          <a:p>
            <a:pPr algn="ctr"/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(</a:t>
            </a:r>
            <a:r>
              <a:rPr lang="es-MX" sz="16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minisis</a:t>
            </a:r>
            <a:r>
              <a:rPr lang="es-MX" sz="1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FCA0E00-C44E-4EB3-BA37-A998C91740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860" y="5361506"/>
            <a:ext cx="1320587" cy="134289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52C5CB1-D664-4F4B-9638-C5D353DC5E07}"/>
              </a:ext>
            </a:extLst>
          </p:cNvPr>
          <p:cNvSpPr txBox="1"/>
          <p:nvPr/>
        </p:nvSpPr>
        <p:spPr>
          <a:xfrm>
            <a:off x="446224" y="3830811"/>
            <a:ext cx="636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1975-1997</a:t>
            </a:r>
            <a:r>
              <a:rPr lang="es-MX" sz="2800" b="1" dirty="0"/>
              <a:t>: 22 años – Índices impresos</a:t>
            </a:r>
            <a:endParaRPr lang="es-MX" b="1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2BF3324-D2FB-4B5A-A448-D7B3EB2BD9C8}"/>
              </a:ext>
            </a:extLst>
          </p:cNvPr>
          <p:cNvSpPr txBox="1"/>
          <p:nvPr/>
        </p:nvSpPr>
        <p:spPr>
          <a:xfrm>
            <a:off x="446224" y="4435132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1986-1993</a:t>
            </a:r>
            <a:r>
              <a:rPr lang="es-MX" sz="2800" b="1" dirty="0"/>
              <a:t>:</a:t>
            </a:r>
            <a:endParaRPr lang="es-MX" b="1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FF390E0-AAA8-4A45-9A3B-5F2BDDEC2E61}"/>
              </a:ext>
            </a:extLst>
          </p:cNvPr>
          <p:cNvSpPr txBox="1"/>
          <p:nvPr/>
        </p:nvSpPr>
        <p:spPr>
          <a:xfrm>
            <a:off x="446224" y="5361506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1989-1994</a:t>
            </a:r>
            <a:r>
              <a:rPr lang="es-MX" sz="2800" b="1" dirty="0"/>
              <a:t>:</a:t>
            </a:r>
            <a:endParaRPr lang="es-MX" b="1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890B117-AD95-4B18-BC25-0F0B5D0C55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06860" y="5249817"/>
            <a:ext cx="1442055" cy="1604379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A18F1AE3-BDC6-4DAA-B53C-825A161905E7}"/>
              </a:ext>
            </a:extLst>
          </p:cNvPr>
          <p:cNvSpPr txBox="1"/>
          <p:nvPr/>
        </p:nvSpPr>
        <p:spPr>
          <a:xfrm>
            <a:off x="6978170" y="5176046"/>
            <a:ext cx="188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2003-2010</a:t>
            </a:r>
            <a:r>
              <a:rPr lang="es-MX" sz="2800" b="1" dirty="0"/>
              <a:t>:</a:t>
            </a:r>
            <a:endParaRPr lang="es-MX" b="1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A8C1051-068C-4DCF-84DE-C78182612E4E}"/>
              </a:ext>
            </a:extLst>
          </p:cNvPr>
          <p:cNvSpPr txBox="1"/>
          <p:nvPr/>
        </p:nvSpPr>
        <p:spPr>
          <a:xfrm>
            <a:off x="6404844" y="3830202"/>
            <a:ext cx="599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1997-2022</a:t>
            </a:r>
            <a:r>
              <a:rPr lang="es-MX" sz="2800" b="1" dirty="0" smtClean="0"/>
              <a:t>: 25 </a:t>
            </a:r>
            <a:r>
              <a:rPr lang="es-MX" sz="2800" b="1" dirty="0"/>
              <a:t>años – Internet (Aleph)</a:t>
            </a:r>
            <a:endParaRPr lang="es-MX" b="1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6653295-97BF-4C5D-A06C-2ACEF8822D52}"/>
              </a:ext>
            </a:extLst>
          </p:cNvPr>
          <p:cNvSpPr/>
          <p:nvPr/>
        </p:nvSpPr>
        <p:spPr>
          <a:xfrm>
            <a:off x="6404844" y="3670385"/>
            <a:ext cx="5743795" cy="928874"/>
          </a:xfrm>
          <a:prstGeom prst="roundRect">
            <a:avLst/>
          </a:prstGeom>
          <a:solidFill>
            <a:srgbClr val="C00000">
              <a:alpha val="34902"/>
            </a:srgbClr>
          </a:solidFill>
          <a:ln>
            <a:solidFill>
              <a:srgbClr val="C00000">
                <a:alpha val="2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7658" y="342018"/>
            <a:ext cx="1640981" cy="2290535"/>
          </a:xfrm>
          <a:prstGeom prst="rect">
            <a:avLst/>
          </a:prstGeom>
        </p:spPr>
      </p:pic>
      <p:pic>
        <p:nvPicPr>
          <p:cNvPr id="25" name="Picture 4" descr="http://4.bp.blogspot.com/-JOqxgp-ZWe0/U3BtyEQlEiI/AAAAAAAAOfg/Doq6Q2MwIKA/s1600/google-logo-874x288.png">
            <a:extLst>
              <a:ext uri="{FF2B5EF4-FFF2-40B4-BE49-F238E27FC236}">
                <a16:creationId xmlns:a16="http://schemas.microsoft.com/office/drawing/2014/main" id="{945D4D3F-386B-455B-A86E-7AB964C8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49864">
            <a:off x="7441826" y="1335464"/>
            <a:ext cx="3556608" cy="13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0.12812 0.0196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39" grpId="0" animBg="1"/>
      <p:bldP spid="11" grpId="0"/>
      <p:bldP spid="41" grpId="0"/>
      <p:bldP spid="42" grpId="0"/>
      <p:bldP spid="44" grpId="0"/>
      <p:bldP spid="45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877" t="29074" r="19737" b="65535"/>
          <a:stretch/>
        </p:blipFill>
        <p:spPr>
          <a:xfrm>
            <a:off x="1157365" y="608983"/>
            <a:ext cx="9320462" cy="770929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2809702" y="972589"/>
            <a:ext cx="100584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245467" y="2153798"/>
            <a:ext cx="2100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REVISTAS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9851691" y="2143749"/>
            <a:ext cx="202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FF0000"/>
                </a:solidFill>
              </a:rPr>
              <a:t>INDICES</a:t>
            </a:r>
            <a:endParaRPr lang="es-MX" sz="3200" b="1" dirty="0">
              <a:solidFill>
                <a:srgbClr val="FF0000"/>
              </a:solidFill>
            </a:endParaRPr>
          </a:p>
        </p:txBody>
      </p:sp>
      <p:cxnSp>
        <p:nvCxnSpPr>
          <p:cNvPr id="13" name="Conector recto de flecha 12"/>
          <p:cNvCxnSpPr>
            <a:endCxn id="10" idx="1"/>
          </p:cNvCxnSpPr>
          <p:nvPr/>
        </p:nvCxnSpPr>
        <p:spPr>
          <a:xfrm flipV="1">
            <a:off x="2130263" y="2436137"/>
            <a:ext cx="7721428" cy="10048"/>
          </a:xfrm>
          <a:prstGeom prst="straightConnector1">
            <a:avLst/>
          </a:prstGeom>
          <a:ln w="762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/>
          <a:srcRect r="10690"/>
          <a:stretch/>
        </p:blipFill>
        <p:spPr>
          <a:xfrm>
            <a:off x="4152121" y="2036298"/>
            <a:ext cx="3741577" cy="811233"/>
          </a:xfrm>
          <a:prstGeom prst="rect">
            <a:avLst/>
          </a:prstGeom>
        </p:spPr>
      </p:pic>
      <p:sp>
        <p:nvSpPr>
          <p:cNvPr id="16" name="Flecha derecha 15"/>
          <p:cNvSpPr/>
          <p:nvPr/>
        </p:nvSpPr>
        <p:spPr>
          <a:xfrm>
            <a:off x="2697735" y="2963505"/>
            <a:ext cx="7597833" cy="1301393"/>
          </a:xfrm>
          <a:prstGeom prst="rightArrow">
            <a:avLst/>
          </a:prstGeom>
          <a:solidFill>
            <a:srgbClr val="5B9BD5">
              <a:alpha val="36078"/>
            </a:srgbClr>
          </a:solidFill>
          <a:ln>
            <a:noFill/>
          </a:ln>
          <a:effectLst>
            <a:outerShdw blurRad="50800" dist="228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CuadroTexto 16"/>
          <p:cNvSpPr txBox="1"/>
          <p:nvPr/>
        </p:nvSpPr>
        <p:spPr>
          <a:xfrm>
            <a:off x="3205463" y="3327643"/>
            <a:ext cx="6084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flujo de la comunicación científica</a:t>
            </a:r>
            <a:endParaRPr lang="es-MX" sz="32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734696" y="4380872"/>
            <a:ext cx="352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>
                <a:solidFill>
                  <a:srgbClr val="0070C0"/>
                </a:solidFill>
              </a:rPr>
              <a:t>Comunicación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033278" y="5681321"/>
            <a:ext cx="2926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>
                <a:solidFill>
                  <a:srgbClr val="0070C0"/>
                </a:solidFill>
              </a:rPr>
              <a:t>Evaluación </a:t>
            </a:r>
          </a:p>
        </p:txBody>
      </p:sp>
      <p:pic>
        <p:nvPicPr>
          <p:cNvPr id="20" name="Picture 2" descr="antigua, signo, puntero, negro, punto, icono, izquier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5980" y="4644949"/>
            <a:ext cx="1331640" cy="680385"/>
          </a:xfrm>
          <a:prstGeom prst="rect">
            <a:avLst/>
          </a:prstGeom>
          <a:noFill/>
        </p:spPr>
      </p:pic>
      <p:sp>
        <p:nvSpPr>
          <p:cNvPr id="21" name="CuadroTexto 20"/>
          <p:cNvSpPr txBox="1"/>
          <p:nvPr/>
        </p:nvSpPr>
        <p:spPr>
          <a:xfrm>
            <a:off x="10895" y="5681321"/>
            <a:ext cx="2569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 smtClean="0"/>
              <a:t>dictaminación</a:t>
            </a:r>
            <a:r>
              <a:rPr lang="es-MX" sz="2800" b="1" dirty="0" smtClean="0"/>
              <a:t> </a:t>
            </a:r>
          </a:p>
          <a:p>
            <a:pPr algn="ctr"/>
            <a:r>
              <a:rPr lang="es-MX" sz="2800" b="1" dirty="0" smtClean="0"/>
              <a:t>por pares</a:t>
            </a:r>
            <a:endParaRPr lang="es-MX" sz="28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9581950" y="5681321"/>
            <a:ext cx="25692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rgbClr val="FF0000"/>
                </a:solidFill>
              </a:rPr>
              <a:t>evaluación formal</a:t>
            </a:r>
            <a:endParaRPr lang="es-MX" sz="2800" b="1" dirty="0">
              <a:solidFill>
                <a:srgbClr val="FF0000"/>
              </a:solidFill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1157365" y="2728524"/>
            <a:ext cx="0" cy="295279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>
            <a:off x="2453951" y="6158374"/>
            <a:ext cx="2360646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>
            <a:off x="10851392" y="2738573"/>
            <a:ext cx="15182" cy="311172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 flipV="1">
            <a:off x="7625771" y="6158374"/>
            <a:ext cx="2320662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9851691" y="4119354"/>
            <a:ext cx="210096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evaluación cuantitativa: </a:t>
            </a:r>
          </a:p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indicadores</a:t>
            </a:r>
            <a:endParaRPr lang="es-MX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1" grpId="0"/>
      <p:bldP spid="22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antiagoapostol.net/biblioteca/P9170024.JPG">
            <a:extLst>
              <a:ext uri="{FF2B5EF4-FFF2-40B4-BE49-F238E27FC236}">
                <a16:creationId xmlns:a16="http://schemas.microsoft.com/office/drawing/2014/main" id="{A4FF51A2-815B-4176-B05F-F6902BCE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" y="2114389"/>
            <a:ext cx="5446713" cy="47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http://www.santiagoapostol.net/biblioteca/2007-09-18_180509.jpg">
            <a:extLst>
              <a:ext uri="{FF2B5EF4-FFF2-40B4-BE49-F238E27FC236}">
                <a16:creationId xmlns:a16="http://schemas.microsoft.com/office/drawing/2014/main" id="{E4A917AD-21E9-4FF2-B5F1-662CED42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6" y="1130681"/>
            <a:ext cx="6058329" cy="563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://www.santiagoapostol.net/biblioteca/2007-09-18_113806.jpg">
            <a:extLst>
              <a:ext uri="{FF2B5EF4-FFF2-40B4-BE49-F238E27FC236}">
                <a16:creationId xmlns:a16="http://schemas.microsoft.com/office/drawing/2014/main" id="{57AC030E-01F1-45EA-94D0-33C751BF2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869" y="1130681"/>
            <a:ext cx="4322110" cy="552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D7A44B-873D-4360-AB50-663DA6011F7B}"/>
              </a:ext>
            </a:extLst>
          </p:cNvPr>
          <p:cNvSpPr txBox="1"/>
          <p:nvPr/>
        </p:nvSpPr>
        <p:spPr>
          <a:xfrm>
            <a:off x="6832703" y="6586784"/>
            <a:ext cx="5294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hlinkClick r:id="rId5"/>
              </a:rPr>
              <a:t>http://www.santiagoapostol.net/biblioteca/2007-09-18_113806.jpg</a:t>
            </a:r>
            <a:endParaRPr lang="es-MX" sz="1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D147CB4-C052-4D8B-A371-6C94F9A55A05}"/>
              </a:ext>
            </a:extLst>
          </p:cNvPr>
          <p:cNvSpPr txBox="1"/>
          <p:nvPr/>
        </p:nvSpPr>
        <p:spPr>
          <a:xfrm>
            <a:off x="75676" y="78165"/>
            <a:ext cx="2444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1">
                    <a:lumMod val="75000"/>
                  </a:schemeClr>
                </a:solidFill>
              </a:rPr>
              <a:t>ficha </a:t>
            </a:r>
            <a:r>
              <a:rPr lang="es-MX" sz="2400" b="1" dirty="0" err="1" smtClean="0">
                <a:solidFill>
                  <a:schemeClr val="accent1">
                    <a:lumMod val="75000"/>
                  </a:schemeClr>
                </a:solidFill>
              </a:rPr>
              <a:t>catalográfica</a:t>
            </a:r>
            <a:endParaRPr lang="es-MX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s-MX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MX" sz="2400" b="1" dirty="0" smtClean="0">
                <a:solidFill>
                  <a:schemeClr val="accent1">
                    <a:lumMod val="75000"/>
                  </a:schemeClr>
                </a:solidFill>
              </a:rPr>
              <a:t>registro bibliográfico</a:t>
            </a:r>
            <a:endParaRPr lang="es-MX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8A0685-0273-4703-A4CE-C43D8CEB6B93}"/>
              </a:ext>
            </a:extLst>
          </p:cNvPr>
          <p:cNvSpPr txBox="1"/>
          <p:nvPr/>
        </p:nvSpPr>
        <p:spPr>
          <a:xfrm>
            <a:off x="5834260" y="690093"/>
            <a:ext cx="199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Descripción física y del contenido del libro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F156AA8-1CDB-4F1E-A595-B3F53CD44D81}"/>
              </a:ext>
            </a:extLst>
          </p:cNvPr>
          <p:cNvSpPr txBox="1"/>
          <p:nvPr/>
        </p:nvSpPr>
        <p:spPr>
          <a:xfrm>
            <a:off x="3314465" y="541055"/>
            <a:ext cx="724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CDU</a:t>
            </a:r>
            <a:br>
              <a:rPr lang="es-MX" sz="1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autor </a:t>
            </a:r>
          </a:p>
          <a:p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título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546E733-04E3-40D5-8CD8-6089CFB8E399}"/>
              </a:ext>
            </a:extLst>
          </p:cNvPr>
          <p:cNvSpPr txBox="1"/>
          <p:nvPr/>
        </p:nvSpPr>
        <p:spPr>
          <a:xfrm>
            <a:off x="3941220" y="679637"/>
            <a:ext cx="1530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Indica lugar físico en estantería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7127B57-EDD7-432F-BC3B-DDDCC84A7791}"/>
              </a:ext>
            </a:extLst>
          </p:cNvPr>
          <p:cNvSpPr txBox="1"/>
          <p:nvPr/>
        </p:nvSpPr>
        <p:spPr>
          <a:xfrm>
            <a:off x="1992597" y="5908453"/>
            <a:ext cx="1511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chemeClr val="bg1">
                    <a:lumMod val="65000"/>
                  </a:schemeClr>
                </a:solidFill>
              </a:rPr>
              <a:t>Número de la Clasificación Decimal Universal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090376-5906-40D5-B02B-BA646C511F59}"/>
              </a:ext>
            </a:extLst>
          </p:cNvPr>
          <p:cNvSpPr txBox="1"/>
          <p:nvPr/>
        </p:nvSpPr>
        <p:spPr>
          <a:xfrm>
            <a:off x="8419318" y="79390"/>
            <a:ext cx="335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fichas complementarias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0090376-5906-40D5-B02B-BA646C511F59}"/>
              </a:ext>
            </a:extLst>
          </p:cNvPr>
          <p:cNvSpPr txBox="1"/>
          <p:nvPr/>
        </p:nvSpPr>
        <p:spPr>
          <a:xfrm>
            <a:off x="8419318" y="435986"/>
            <a:ext cx="3358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accent1">
                    <a:lumMod val="75000"/>
                  </a:schemeClr>
                </a:solidFill>
              </a:rPr>
              <a:t>“campos de búsqueda”</a:t>
            </a:r>
            <a:endParaRPr lang="es-MX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4217437" y="2313992"/>
            <a:ext cx="25850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3853543" y="4823927"/>
            <a:ext cx="3648269" cy="70912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bajo 9"/>
          <p:cNvSpPr/>
          <p:nvPr/>
        </p:nvSpPr>
        <p:spPr>
          <a:xfrm>
            <a:off x="9704065" y="910720"/>
            <a:ext cx="430386" cy="495667"/>
          </a:xfrm>
          <a:prstGeom prst="downArrow">
            <a:avLst/>
          </a:prstGeom>
          <a:solidFill>
            <a:srgbClr val="FF0000">
              <a:alpha val="32941"/>
            </a:srgbClr>
          </a:solidFill>
          <a:ln>
            <a:noFill/>
          </a:ln>
          <a:effectLst>
            <a:outerShdw blurRad="50800" dist="1143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/>
          <p:cNvSpPr/>
          <p:nvPr/>
        </p:nvSpPr>
        <p:spPr>
          <a:xfrm>
            <a:off x="8193842" y="1018081"/>
            <a:ext cx="1385270" cy="57670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/>
          <p:cNvSpPr/>
          <p:nvPr/>
        </p:nvSpPr>
        <p:spPr>
          <a:xfrm>
            <a:off x="10407508" y="1010251"/>
            <a:ext cx="1599862" cy="57670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Rectángulo 39"/>
          <p:cNvSpPr/>
          <p:nvPr/>
        </p:nvSpPr>
        <p:spPr>
          <a:xfrm>
            <a:off x="8193842" y="3873764"/>
            <a:ext cx="793171" cy="57670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/>
          <p:cNvSpPr/>
          <p:nvPr/>
        </p:nvSpPr>
        <p:spPr>
          <a:xfrm>
            <a:off x="10486277" y="3903871"/>
            <a:ext cx="804042" cy="57670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69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19" grpId="0"/>
      <p:bldP spid="21" grpId="0"/>
      <p:bldP spid="17" grpId="0"/>
      <p:bldP spid="26" grpId="0"/>
      <p:bldP spid="7" grpId="0" animBg="1"/>
      <p:bldP spid="10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7407" r="937" b="12593"/>
          <a:stretch/>
        </p:blipFill>
        <p:spPr>
          <a:xfrm>
            <a:off x="0" y="-14166"/>
            <a:ext cx="12192000" cy="6872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9277322" y="1028701"/>
            <a:ext cx="2862804" cy="22479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405619" y="2867025"/>
            <a:ext cx="2804432" cy="409575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/>
          <p:cNvSpPr/>
          <p:nvPr/>
        </p:nvSpPr>
        <p:spPr>
          <a:xfrm>
            <a:off x="1405619" y="3590925"/>
            <a:ext cx="2804432" cy="295276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8085113" y="3276898"/>
            <a:ext cx="442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hlinkClick r:id="rId4"/>
              </a:rPr>
              <a:t>https://</a:t>
            </a:r>
            <a:r>
              <a:rPr lang="es-MX" sz="2400" b="1" dirty="0" smtClean="0">
                <a:hlinkClick r:id="rId4"/>
              </a:rPr>
              <a:t>clase.dgb.unam.mx</a:t>
            </a:r>
            <a:r>
              <a:rPr lang="es-MX" sz="2400" b="1" dirty="0" smtClean="0"/>
              <a:t> </a:t>
            </a:r>
            <a:endParaRPr lang="es-MX" sz="2400" b="1" dirty="0"/>
          </a:p>
        </p:txBody>
      </p:sp>
    </p:spTree>
    <p:extLst>
      <p:ext uri="{BB962C8B-B14F-4D97-AF65-F5344CB8AC3E}">
        <p14:creationId xmlns:p14="http://schemas.microsoft.com/office/powerpoint/2010/main" val="196792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1110" r="1146" b="17963"/>
          <a:stretch/>
        </p:blipFill>
        <p:spPr>
          <a:xfrm>
            <a:off x="209550" y="2784946"/>
            <a:ext cx="11830050" cy="40730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3048" t="64620" r="43465" b="14327"/>
          <a:stretch/>
        </p:blipFill>
        <p:spPr>
          <a:xfrm>
            <a:off x="9329196" y="-40035"/>
            <a:ext cx="2862804" cy="22479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136987" y="2323281"/>
            <a:ext cx="442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hlinkClick r:id="rId4"/>
              </a:rPr>
              <a:t>https://</a:t>
            </a:r>
            <a:r>
              <a:rPr lang="es-MX" sz="2400" b="1" dirty="0" smtClean="0">
                <a:hlinkClick r:id="rId4"/>
              </a:rPr>
              <a:t>clase.dgb.unam.mx</a:t>
            </a:r>
            <a:r>
              <a:rPr lang="es-MX" sz="2400" b="1" dirty="0" smtClean="0"/>
              <a:t> </a:t>
            </a:r>
            <a:endParaRPr lang="es-MX" sz="2400" b="1" dirty="0"/>
          </a:p>
        </p:txBody>
      </p:sp>
      <p:sp>
        <p:nvSpPr>
          <p:cNvPr id="7" name="Rectángulo 6"/>
          <p:cNvSpPr/>
          <p:nvPr/>
        </p:nvSpPr>
        <p:spPr>
          <a:xfrm>
            <a:off x="1653269" y="4152900"/>
            <a:ext cx="2804432" cy="2019300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  <a:effectLst>
            <a:outerShdw blurRad="50800" dist="177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84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368" t="14015" r="29562" b="9415"/>
          <a:stretch/>
        </p:blipFill>
        <p:spPr>
          <a:xfrm>
            <a:off x="2387595" y="1053766"/>
            <a:ext cx="3512927" cy="53901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7" y="0"/>
            <a:ext cx="2225788" cy="2857500"/>
          </a:xfrm>
          <a:prstGeom prst="rect">
            <a:avLst/>
          </a:prstGeom>
        </p:spPr>
      </p:pic>
      <p:pic>
        <p:nvPicPr>
          <p:cNvPr id="1026" name="Picture 2" descr="Coyoacan Revista Marxista Latinoamericana 10 | Meses sin interes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 t="6325" r="24783" b="10729"/>
          <a:stretch/>
        </p:blipFill>
        <p:spPr bwMode="auto">
          <a:xfrm>
            <a:off x="10041412" y="113297"/>
            <a:ext cx="2422358" cy="26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4" y="2346158"/>
            <a:ext cx="3500144" cy="430730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82" y="0"/>
            <a:ext cx="4550819" cy="384709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08" y="3363498"/>
            <a:ext cx="2571953" cy="34945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308" y="2664299"/>
            <a:ext cx="4390067" cy="419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5175" t="7934" r="15877" b="3957"/>
          <a:stretch/>
        </p:blipFill>
        <p:spPr>
          <a:xfrm>
            <a:off x="134121" y="135113"/>
            <a:ext cx="9352547" cy="672288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62977" y="404461"/>
            <a:ext cx="2654595" cy="15696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/>
              <a:t>Revista Mexicana de Física</a:t>
            </a:r>
            <a:endParaRPr lang="es-MX" sz="32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9462977" y="2243469"/>
            <a:ext cx="2169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rgbClr val="7030A0"/>
                </a:solidFill>
              </a:rPr>
              <a:t>Web of </a:t>
            </a:r>
            <a:r>
              <a:rPr lang="es-MX" sz="2800" b="1" dirty="0" err="1" smtClean="0">
                <a:solidFill>
                  <a:srgbClr val="7030A0"/>
                </a:solidFill>
              </a:rPr>
              <a:t>Science</a:t>
            </a:r>
            <a:endParaRPr lang="es-MX" sz="2800" b="1" dirty="0" smtClean="0">
              <a:solidFill>
                <a:srgbClr val="7030A0"/>
              </a:solidFill>
            </a:endParaRPr>
          </a:p>
          <a:p>
            <a:pPr algn="ctr"/>
            <a:r>
              <a:rPr lang="es-MX" sz="2800" b="1" dirty="0" smtClean="0">
                <a:solidFill>
                  <a:srgbClr val="7030A0"/>
                </a:solidFill>
              </a:rPr>
              <a:t>(antes ISI)</a:t>
            </a:r>
            <a:endParaRPr lang="es-MX" sz="2800" b="1" dirty="0">
              <a:solidFill>
                <a:srgbClr val="7030A0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134121" y="1051584"/>
            <a:ext cx="499730" cy="595423"/>
          </a:xfrm>
          <a:prstGeom prst="ellipse">
            <a:avLst/>
          </a:prstGeom>
          <a:solidFill>
            <a:srgbClr val="FF0000">
              <a:alpha val="29020"/>
            </a:srgbClr>
          </a:solidFill>
          <a:ln>
            <a:noFill/>
          </a:ln>
          <a:effectLst>
            <a:outerShdw blurRad="50800" dist="1143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 abajo 7"/>
          <p:cNvSpPr/>
          <p:nvPr/>
        </p:nvSpPr>
        <p:spPr>
          <a:xfrm rot="3862439">
            <a:off x="855109" y="266607"/>
            <a:ext cx="582902" cy="1411928"/>
          </a:xfrm>
          <a:prstGeom prst="downArrow">
            <a:avLst/>
          </a:prstGeom>
          <a:solidFill>
            <a:srgbClr val="FF0000">
              <a:alpha val="36863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722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392</Words>
  <Application>Microsoft Office PowerPoint</Application>
  <PresentationFormat>Panorámica</PresentationFormat>
  <Paragraphs>133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Publish or Perish…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</dc:creator>
  <cp:lastModifiedBy>Antonio</cp:lastModifiedBy>
  <cp:revision>27</cp:revision>
  <dcterms:created xsi:type="dcterms:W3CDTF">2022-06-03T23:27:29Z</dcterms:created>
  <dcterms:modified xsi:type="dcterms:W3CDTF">2022-06-07T00:49:00Z</dcterms:modified>
</cp:coreProperties>
</file>